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270" r:id="rId5"/>
    <p:sldId id="271" r:id="rId6"/>
    <p:sldId id="272" r:id="rId7"/>
    <p:sldId id="256" r:id="rId8"/>
    <p:sldId id="263" r:id="rId9"/>
    <p:sldId id="264" r:id="rId10"/>
    <p:sldId id="265" r:id="rId11"/>
    <p:sldId id="269" r:id="rId12"/>
    <p:sldId id="268" r:id="rId13"/>
    <p:sldId id="266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83"/>
    <a:srgbClr val="000099"/>
    <a:srgbClr val="1833A8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2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2944EE-9C9F-49BA-A949-33A30D23F0E7}" type="datetimeFigureOut">
              <a:rPr lang="ru-RU"/>
              <a:pPr>
                <a:defRPr/>
              </a:pPr>
              <a:t>24.05.12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8EA4CE-8E8C-4779-B1F1-B6C514D0E1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8029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F1804B-74AF-4813-8F4D-51E7BA21608C}" type="datetimeFigureOut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597F28-3425-4924-9618-76BCB14C9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49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D31024-59A2-4899-BE98-583ACFFE86A8}" type="slidenum">
              <a:rPr lang="uk-UA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 smtClean="0">
              <a:latin typeface="Times New Roman" pitchFamily="18" charset="0"/>
            </a:endParaRPr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60413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716463"/>
            <a:ext cx="5016500" cy="44878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A82BB-8A5D-4E85-95A6-CF404877D4C3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DD99-9798-4FDC-BBBC-C844A507F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2F873-2293-48F4-9024-5DB3D9E70327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1015-1D77-473D-9335-990C9E211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45B51-018F-43F9-AB96-C795A7407164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6798-E14C-433B-8BC9-079CA9D15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778EA-10C9-471A-B94A-E734629D1B55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216B0-694A-4C0D-9B08-29BA11D7E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D547-DB36-4D67-80F9-D02BE3279402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7570-766F-48EB-B550-5C8204365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123D-14A8-4251-B17D-1D5525558E65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70300-9F4E-4EB1-BAC9-77A26D4DA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362B-80EB-490F-B7AE-093D3F4A51D2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3CE0-E89D-465C-AB10-9F0912AAE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FF00-8DD5-4FBE-9AE4-BF867EE1D589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D786-3A69-4B79-85AF-542FFC077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37B8E-434F-435E-BB65-4A4A064E6385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9289-70CA-4E90-A91B-B37FA7AB4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D1A5-6B3D-4DF6-A7EA-6959767E4E6C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78DE-0966-44F0-AC33-E07BB43AC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81E4C-920B-4449-8AF9-1A939FEE62EF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30A8-23A4-44FA-88AB-1088A4F6C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CB5434-B4C5-41AD-BF3E-4D13D4909F1E}" type="datetime1">
              <a:rPr lang="ru-RU"/>
              <a:pPr>
                <a:defRPr/>
              </a:pPr>
              <a:t>24.05.12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B99D4D-FF1C-4EF5-A95D-4093C6329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Логотип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0" y="257175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0099"/>
                </a:solidFill>
                <a:latin typeface="Calibri" pitchFamily="34" charset="0"/>
              </a:rPr>
              <a:t>Украина - переход к новой модели рынка электроэнергии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428875" y="830263"/>
            <a:ext cx="6715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“Энергетические рынки: пути практического внедрения конкурентных моделей энергетических рынков”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4625" y="119063"/>
            <a:ext cx="6143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Научно-практическая конференция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62484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2012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179388" y="428625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  <a:latin typeface="Calibri" pitchFamily="34" charset="0"/>
              </a:rPr>
              <a:t>Государственное предприятие «Энергорынок»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872038" y="5005388"/>
            <a:ext cx="4343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99"/>
                </a:solidFill>
                <a:latin typeface="+mn-lt"/>
              </a:rPr>
              <a:t>Докладчик</a:t>
            </a:r>
            <a:r>
              <a:rPr lang="uk-UA" b="1" dirty="0">
                <a:latin typeface="+mn-lt"/>
              </a:rPr>
              <a:t>: </a:t>
            </a:r>
            <a:r>
              <a:rPr lang="ru-RU" b="1" dirty="0">
                <a:solidFill>
                  <a:srgbClr val="000099"/>
                </a:solidFill>
                <a:latin typeface="+mn-lt"/>
              </a:rPr>
              <a:t>Евдокимов В.А. –</a:t>
            </a:r>
            <a:br>
              <a:rPr lang="ru-RU" b="1" dirty="0">
                <a:solidFill>
                  <a:srgbClr val="000099"/>
                </a:solidFill>
                <a:latin typeface="+mn-lt"/>
              </a:rPr>
            </a:br>
            <a:r>
              <a:rPr lang="ru-RU" b="1" dirty="0">
                <a:solidFill>
                  <a:srgbClr val="000099"/>
                </a:solidFill>
                <a:latin typeface="+mn-lt"/>
              </a:rPr>
              <a:t>начальник расчетного центра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DD4BB-1746-417B-B3D0-5D320D01DF28}" type="slidenum">
              <a:rPr lang="uk-UA"/>
              <a:pPr>
                <a:defRPr/>
              </a:pPr>
              <a:t>10</a:t>
            </a:fld>
            <a:endParaRPr lang="uk-UA"/>
          </a:p>
        </p:txBody>
      </p:sp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0" y="1905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Подготовка отрасли и персонала к работе в новых условиях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143000"/>
          <a:ext cx="8572500" cy="4143375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920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Организация работы инфраструктурных субъектов рынка электроэнергии (Системный оператор, Администратор расчетов, Администратор коммерческого учета, Оператор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спотового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 рынка)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Обучение персонала работе с новым программным обеспечением РДДБ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Отработка условий работы РДДБ и проведение расчетов на нем в параллельном (тестовом) режиме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Переоформление лицензий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Расчет и утверждение тарифов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Заключение необходимых договоров для функционирования РДДБ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5612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000099"/>
                </a:solidFill>
              </a:rPr>
              <a:t>Выводы</a:t>
            </a:r>
          </a:p>
        </p:txBody>
      </p:sp>
      <p:sp>
        <p:nvSpPr>
          <p:cNvPr id="26626" name="Rectangle 11"/>
          <p:cNvSpPr>
            <a:spLocks noChangeArrowheads="1"/>
          </p:cNvSpPr>
          <p:nvPr/>
        </p:nvSpPr>
        <p:spPr bwMode="auto">
          <a:xfrm>
            <a:off x="395288" y="1395413"/>
            <a:ext cx="84629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/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*  «Политическая воля» на проведения реформ в отрасли;</a:t>
            </a:r>
          </a:p>
        </p:txBody>
      </p:sp>
      <p:sp>
        <p:nvSpPr>
          <p:cNvPr id="26627" name="Rectangle 11"/>
          <p:cNvSpPr>
            <a:spLocks noChangeArrowheads="1"/>
          </p:cNvSpPr>
          <p:nvPr/>
        </p:nvSpPr>
        <p:spPr bwMode="auto">
          <a:xfrm>
            <a:off x="357188" y="2428875"/>
            <a:ext cx="8462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/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*  Обязательства Украины по внедрению новой модели рынка электрической энергии Украины;</a:t>
            </a:r>
          </a:p>
        </p:txBody>
      </p:sp>
      <p:pic>
        <p:nvPicPr>
          <p:cNvPr id="26628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11"/>
          <p:cNvSpPr>
            <a:spLocks noChangeArrowheads="1"/>
          </p:cNvSpPr>
          <p:nvPr/>
        </p:nvSpPr>
        <p:spPr bwMode="auto">
          <a:xfrm>
            <a:off x="395288" y="3929063"/>
            <a:ext cx="84629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/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*  Подготовлены проекты Закона Украины «О функционировании рынка электрической энергии Украины», и нормативно-правовых актов, необходимых для его внедрения;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437F7-6ECE-4D96-95A3-61D7AEB0810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99"/>
                </a:solidFill>
                <a:latin typeface="Arial" charset="0"/>
              </a:rPr>
              <a:t>P.S. </a:t>
            </a:r>
            <a:r>
              <a:rPr lang="ru-RU" sz="3200" b="1" smtClean="0">
                <a:solidFill>
                  <a:srgbClr val="000099"/>
                </a:solidFill>
                <a:latin typeface="Arial" charset="0"/>
              </a:rPr>
              <a:t>(после изложенного)</a:t>
            </a:r>
            <a:r>
              <a:rPr lang="ru-RU" smtClean="0"/>
              <a:t> 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468313" y="1989138"/>
            <a:ext cx="82073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lnSpc>
                <a:spcPct val="120000"/>
              </a:lnSpc>
            </a:pPr>
            <a:endParaRPr lang="en-US" sz="2400" i="1">
              <a:latin typeface="ScalaSans-Italic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en-US" sz="2400" i="1">
                <a:latin typeface="ScalaSans-Italic"/>
              </a:rPr>
              <a:t> </a:t>
            </a:r>
            <a:r>
              <a:rPr lang="en-US" sz="2800" i="1">
                <a:latin typeface="Castellar" pitchFamily="18" charset="0"/>
              </a:rPr>
              <a:t>“</a:t>
            </a:r>
            <a:r>
              <a:rPr lang="ru-RU" sz="2800" i="1">
                <a:latin typeface="Castellar" pitchFamily="18" charset="0"/>
              </a:rPr>
              <a:t>Рынки нужно строить, они не могут вдруг   так возникнуть!</a:t>
            </a:r>
            <a:r>
              <a:rPr lang="en-US" sz="2800" i="1">
                <a:latin typeface="Castellar" pitchFamily="18" charset="0"/>
              </a:rPr>
              <a:t>”</a:t>
            </a:r>
            <a:endParaRPr lang="en-GB" sz="2800">
              <a:latin typeface="Castellar" pitchFamily="18" charset="0"/>
            </a:endParaRPr>
          </a:p>
          <a:p>
            <a:pPr eaLnBrk="0" hangingPunct="0"/>
            <a:endParaRPr lang="en-GB" sz="2800">
              <a:latin typeface="Castellar" pitchFamily="18" charset="0"/>
            </a:endParaRPr>
          </a:p>
          <a:p>
            <a:pPr eaLnBrk="0" hangingPunct="0"/>
            <a:endParaRPr lang="en-GB" sz="2400">
              <a:latin typeface="Times New Roman" pitchFamily="18" charset="0"/>
            </a:endParaRPr>
          </a:p>
          <a:p>
            <a:pPr eaLnBrk="0" hangingPunct="0"/>
            <a:endParaRPr lang="en-GB">
              <a:latin typeface="Times New Roman" pitchFamily="18" charset="0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482600" y="4470400"/>
            <a:ext cx="825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chemeClr val="accent2"/>
                </a:solidFill>
              </a:rPr>
              <a:t>Современный конкурентный рынок электроэнергии в Украине необходимо строить совместимыми усилиями всех участников и заинтересованных сторон</a:t>
            </a:r>
            <a:endParaRPr lang="uk-UA" sz="2400" i="1">
              <a:solidFill>
                <a:schemeClr val="accent2"/>
              </a:solidFill>
            </a:endParaRPr>
          </a:p>
        </p:txBody>
      </p:sp>
      <p:pic>
        <p:nvPicPr>
          <p:cNvPr id="27652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FEC28-5E42-4F44-AD9E-810FD954D1F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AA7E9-B289-4F94-BAB5-E1A7BB65E83A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143125"/>
            <a:ext cx="91440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0099"/>
                </a:solidFill>
                <a:latin typeface="+mj-lt"/>
              </a:rPr>
              <a:t>Спасибо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0099"/>
                </a:solidFill>
                <a:latin typeface="+mj-lt"/>
              </a:rPr>
              <a:t> внимание!</a:t>
            </a:r>
          </a:p>
        </p:txBody>
      </p:sp>
      <p:pic>
        <p:nvPicPr>
          <p:cNvPr id="28675" name="Picture 2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1941C-610D-4C6A-A954-B61ECAE7B8BC}" type="slidenum">
              <a:rPr lang="uk-UA">
                <a:latin typeface="Times New Roman" pitchFamily="18" charset="0"/>
              </a:rPr>
              <a:pPr>
                <a:defRPr/>
              </a:pPr>
              <a:t>2</a:t>
            </a:fld>
            <a:endParaRPr lang="uk-UA">
              <a:latin typeface="Times New Roman" pitchFamily="18" charset="0"/>
            </a:endParaRPr>
          </a:p>
        </p:txBody>
      </p:sp>
      <p:pic>
        <p:nvPicPr>
          <p:cNvPr id="17410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241300" y="285750"/>
            <a:ext cx="8610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>
              <a:lnSpc>
                <a:spcPct val="120000"/>
              </a:lnSpc>
              <a:spcBef>
                <a:spcPct val="50000"/>
              </a:spcBef>
            </a:pPr>
            <a:r>
              <a:rPr lang="ru-RU" sz="2200" b="1">
                <a:solidFill>
                  <a:srgbClr val="000099"/>
                </a:solidFill>
                <a:latin typeface="Calibri" pitchFamily="34" charset="0"/>
              </a:rPr>
              <a:t>Концепция функционирования и развития оптового рынка электрической энергии Украины</a:t>
            </a:r>
            <a:r>
              <a:rPr lang="ru-RU" sz="2200" b="1" i="1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предусматривает дальнейшее развитие ОРЭ путем поэтапного перехода от существующей модели единственного покупателя к полномасштабно конкурентному рынку – рынку двухсторонних договоров и балансирования</a:t>
            </a:r>
            <a:r>
              <a:rPr lang="en-US" sz="220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ru-RU" sz="22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7412" name="Rectangle 11"/>
          <p:cNvSpPr>
            <a:spLocks noChangeArrowheads="1"/>
          </p:cNvSpPr>
          <p:nvPr/>
        </p:nvSpPr>
        <p:spPr bwMode="auto">
          <a:xfrm>
            <a:off x="228600" y="2474913"/>
            <a:ext cx="8610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>
              <a:lnSpc>
                <a:spcPct val="120000"/>
              </a:lnSpc>
            </a:pPr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В соответствии с </a:t>
            </a:r>
            <a:r>
              <a:rPr lang="ru-RU" sz="2200" b="1">
                <a:solidFill>
                  <a:srgbClr val="000099"/>
                </a:solidFill>
                <a:latin typeface="Calibri" pitchFamily="34" charset="0"/>
              </a:rPr>
              <a:t>Программой экономических реформ Украины на 2010-2014 гг.. </a:t>
            </a:r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реформирование рынка электроэнергии должно обеспечить понятные и прозрачные правила его функционирования, а также предсказуемость доходов для принятия инвестиционных решений.</a:t>
            </a: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228600" y="4572000"/>
            <a:ext cx="8763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>
              <a:lnSpc>
                <a:spcPct val="120000"/>
              </a:lnSpc>
            </a:pPr>
            <a:r>
              <a:rPr lang="ru-RU" sz="2200" b="1">
                <a:solidFill>
                  <a:srgbClr val="000099"/>
                </a:solidFill>
                <a:latin typeface="Calibri" pitchFamily="34" charset="0"/>
              </a:rPr>
              <a:t>Программой</a:t>
            </a:r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 определены рамки перехода работы рынка от модели “единого покупателя” к модели прямых договоров и балансирующего рынка, а именно – к концу 2012 года должен начаться процесс перехода и завершиться - к окончанию 2014</a:t>
            </a:r>
            <a:r>
              <a:rPr lang="ru-RU">
                <a:solidFill>
                  <a:srgbClr val="000099"/>
                </a:solidFill>
                <a:latin typeface="Calibri" pitchFamily="34" charset="0"/>
              </a:rPr>
              <a:t>.</a:t>
            </a:r>
            <a:r>
              <a:rPr lang="ru-RU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  <a:t>  </a:t>
            </a:r>
            <a:endParaRPr lang="ru-RU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4EA42-0DCE-4237-A28E-C3CB1C203E4A}" type="slidenum">
              <a:rPr lang="uk-UA">
                <a:latin typeface="Times New Roman" pitchFamily="18" charset="0"/>
              </a:rPr>
              <a:pPr>
                <a:defRPr/>
              </a:pPr>
              <a:t>3</a:t>
            </a:fld>
            <a:endParaRPr lang="uk-UA"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Энергетическое сообщество</a:t>
            </a:r>
            <a:endParaRPr lang="ru-RU" sz="2800" b="1">
              <a:solidFill>
                <a:srgbClr val="000099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714500" y="1023938"/>
            <a:ext cx="71437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/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Закон Украины «О ратификации Протокола о присоединении Украины к Договору о создании Энергетического Сообщества» от 15 декабря 2010 года № 2787-</a:t>
            </a:r>
            <a:r>
              <a:rPr lang="en-US" sz="2200">
                <a:solidFill>
                  <a:srgbClr val="000099"/>
                </a:solidFill>
                <a:latin typeface="Calibri" pitchFamily="34" charset="0"/>
              </a:rPr>
              <a:t>VI.</a:t>
            </a:r>
            <a:endParaRPr lang="ru-RU" sz="220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18436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1714500" y="4643438"/>
            <a:ext cx="71437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/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Договор об основании Энергетического Сообщества предусматривает создание регионального рынка, который в будущем планируется интегрировать во внутренний рынок электроэнергии ЕС</a:t>
            </a:r>
          </a:p>
        </p:txBody>
      </p:sp>
      <p:pic>
        <p:nvPicPr>
          <p:cNvPr id="11" name="Рисунок 10" descr="LA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4632325"/>
            <a:ext cx="1439862" cy="14398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 descr="U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3" y="2774950"/>
            <a:ext cx="1439862" cy="14398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 descr="ECOm_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3" y="1023938"/>
            <a:ext cx="1439862" cy="143986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785938" y="2643188"/>
            <a:ext cx="71437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/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Присоединение к Энергетическому сообществу с</a:t>
            </a:r>
            <a:br>
              <a:rPr lang="ru-RU" sz="220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200">
                <a:solidFill>
                  <a:srgbClr val="000099"/>
                </a:solidFill>
                <a:latin typeface="Calibri" pitchFamily="34" charset="0"/>
              </a:rPr>
              <a:t>1 февраля 2011 года открывает для страны, как новые перспективы, так и накладывает серьезную ответственность по реформированию национального энергетического сектора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876025"/>
              </p:ext>
            </p:extLst>
          </p:nvPr>
        </p:nvGraphicFramePr>
        <p:xfrm>
          <a:off x="133350" y="785813"/>
          <a:ext cx="8929750" cy="414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52"/>
                <a:gridCol w="804106"/>
                <a:gridCol w="1071570"/>
                <a:gridCol w="1124720"/>
                <a:gridCol w="1143008"/>
                <a:gridCol w="1375610"/>
                <a:gridCol w="1115576"/>
                <a:gridCol w="1143008"/>
              </a:tblGrid>
              <a:tr h="419684">
                <a:tc gridSpan="8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Товарный рынок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электроэнергии</a:t>
                      </a:r>
                      <a:endParaRPr lang="uk-UA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805787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Рынок прямых двусторонних договоров</a:t>
                      </a:r>
                      <a:endParaRPr lang="uk-UA" sz="1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Спотовый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рынок торговли электроэнергией (краткосрочный)</a:t>
                      </a:r>
                      <a:endParaRPr lang="uk-UA" sz="1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</a:t>
                      </a:r>
                      <a:endParaRPr lang="uk-UA" sz="1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Балансирующий рынок</a:t>
                      </a:r>
                      <a:endParaRPr lang="uk-UA" sz="1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расчеты</a:t>
                      </a:r>
                      <a:endParaRPr lang="uk-UA" sz="1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62247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Годы, месяцы, дни</a:t>
                      </a:r>
                      <a:endParaRPr lang="uk-UA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Рынок на сутки вперед</a:t>
                      </a:r>
                      <a:endParaRPr lang="uk-UA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solidFill>
                            <a:schemeClr val="bg1"/>
                          </a:solidFill>
                        </a:rPr>
                        <a:t>Внутридневной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 рынок</a:t>
                      </a:r>
                      <a:endParaRPr lang="uk-UA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До режима </a:t>
                      </a:r>
                      <a:br>
                        <a:rPr lang="ru-RU" sz="11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реального времени</a:t>
                      </a:r>
                      <a:endParaRPr lang="uk-UA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Режим реального времени</a:t>
                      </a:r>
                      <a:endParaRPr lang="uk-UA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После суток</a:t>
                      </a:r>
                      <a:br>
                        <a:rPr lang="ru-RU" sz="11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поставки</a:t>
                      </a:r>
                      <a:endParaRPr lang="uk-UA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88193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Поставщики и производители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Оператор</a:t>
                      </a:r>
                      <a:r>
                        <a:rPr lang="en-US" sz="1050" b="1" dirty="0" smtClean="0"/>
                        <a:t> </a:t>
                      </a:r>
                      <a:r>
                        <a:rPr lang="ru-RU" sz="1050" b="1" dirty="0" smtClean="0"/>
                        <a:t>рынка </a:t>
                      </a:r>
                    </a:p>
                    <a:p>
                      <a:pPr algn="ctr"/>
                      <a:r>
                        <a:rPr lang="ru-RU" sz="1050" b="1" dirty="0" smtClean="0"/>
                        <a:t>( </a:t>
                      </a:r>
                      <a:r>
                        <a:rPr lang="ru-RU" sz="1050" b="1" dirty="0" err="1" smtClean="0"/>
                        <a:t>спотового</a:t>
                      </a:r>
                      <a:r>
                        <a:rPr lang="ru-RU" sz="1050" b="1" dirty="0" smtClean="0"/>
                        <a:t>)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Администратор расчетов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Системный оператор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Системный оператор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Администратор расчетов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Администратор коммерческого учета</a:t>
                      </a:r>
                      <a:endParaRPr lang="uk-UA" sz="105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78635"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Заключение прямых двусторонних договоров</a:t>
                      </a:r>
                      <a:endParaRPr lang="uk-UA" sz="105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050" dirty="0" smtClean="0"/>
                        <a:t> Торговля</a:t>
                      </a:r>
                      <a:r>
                        <a:rPr lang="ru-RU" sz="1050" baseline="0" dirty="0" smtClean="0"/>
                        <a:t> унифицированными продуктами с учетом сетевых ограничений для у</a:t>
                      </a:r>
                      <a:r>
                        <a:rPr lang="ru-RU" sz="1050" dirty="0" smtClean="0"/>
                        <a:t>точнения договорных</a:t>
                      </a:r>
                      <a:r>
                        <a:rPr lang="ru-RU" sz="1050" baseline="0" dirty="0" smtClean="0"/>
                        <a:t> объемов участников рынка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ru-RU" sz="105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равновесной (индикативной) цены и объема</a:t>
                      </a:r>
                      <a:endParaRPr lang="uk-UA" sz="105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Составление торгового</a:t>
                      </a:r>
                      <a:r>
                        <a:rPr lang="ru-RU" sz="1050" baseline="0" dirty="0" smtClean="0"/>
                        <a:t> графика</a:t>
                      </a:r>
                      <a:endParaRPr lang="uk-UA" sz="1050" dirty="0" smtClean="0"/>
                    </a:p>
                    <a:p>
                      <a:pPr algn="l"/>
                      <a:endParaRPr lang="uk-UA" sz="105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20" dirty="0" smtClean="0"/>
                        <a:t>Прием заявок и предложений для планирования работы балансирующего  рынка</a:t>
                      </a:r>
                      <a:endParaRPr lang="uk-UA" sz="102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Балансирование производства и потребления для обеспечения стабильной и надежной работы ОЭС Украины</a:t>
                      </a:r>
                      <a:endParaRPr lang="uk-UA" sz="105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Определение финансовых</a:t>
                      </a:r>
                      <a:r>
                        <a:rPr lang="ru-RU" sz="1050" baseline="0" dirty="0" smtClean="0"/>
                        <a:t> обязательств участников рынка</a:t>
                      </a:r>
                      <a:endParaRPr lang="uk-UA" sz="105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Формирование данных коммерческого учета</a:t>
                      </a:r>
                      <a:endParaRPr lang="uk-UA" sz="105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99"/>
                </a:solidFill>
                <a:latin typeface="+mj-lt"/>
              </a:rPr>
              <a:t>Основные задачи и роли на рынке двусторонних договоров и балансирования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63" y="5318125"/>
            <a:ext cx="4071937" cy="25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20" dirty="0">
                <a:solidFill>
                  <a:schemeClr val="dk1"/>
                </a:solidFill>
                <a:latin typeface="+mn-lt"/>
              </a:rPr>
              <a:t>Проведение централизованных  </a:t>
            </a:r>
            <a:r>
              <a:rPr lang="ru-RU" sz="1020" dirty="0" err="1">
                <a:solidFill>
                  <a:schemeClr val="dk1"/>
                </a:solidFill>
                <a:latin typeface="+mn-lt"/>
              </a:rPr>
              <a:t>клирингово-финансовых</a:t>
            </a:r>
            <a:r>
              <a:rPr lang="ru-RU" sz="1020" dirty="0">
                <a:solidFill>
                  <a:schemeClr val="dk1"/>
                </a:solidFill>
                <a:latin typeface="+mn-lt"/>
              </a:rPr>
              <a:t> операций</a:t>
            </a:r>
            <a:endParaRPr lang="uk-UA" sz="102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63" y="5961063"/>
            <a:ext cx="4071937" cy="25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solidFill>
                  <a:schemeClr val="dk1"/>
                </a:solidFill>
              </a:rPr>
              <a:t>Уполномоченный банк</a:t>
            </a:r>
            <a:endParaRPr lang="uk-UA" sz="1050" b="1" dirty="0">
              <a:solidFill>
                <a:schemeClr val="dk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>
            <a:off x="6865938" y="5429250"/>
            <a:ext cx="42862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286000" y="5429250"/>
            <a:ext cx="500063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521200" y="5767388"/>
            <a:ext cx="388937" cy="1588"/>
          </a:xfrm>
          <a:prstGeom prst="line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2035175" y="5180013"/>
            <a:ext cx="500063" cy="1587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7037387" y="5180013"/>
            <a:ext cx="500063" cy="1588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507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 стрелкой 11"/>
          <p:cNvCxnSpPr/>
          <p:nvPr/>
        </p:nvCxnSpPr>
        <p:spPr>
          <a:xfrm>
            <a:off x="6084168" y="4941168"/>
            <a:ext cx="1" cy="360040"/>
          </a:xfrm>
          <a:prstGeom prst="straightConnector1">
            <a:avLst/>
          </a:prstGeom>
          <a:ln w="254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148D1-1EDB-4CD6-BA6F-5C9266B42907}" type="slidenum">
              <a:rPr lang="uk-UA"/>
              <a:pPr>
                <a:defRPr/>
              </a:pPr>
              <a:t>5</a:t>
            </a:fld>
            <a:endParaRPr lang="uk-UA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-304800" y="0"/>
            <a:ext cx="975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99"/>
                </a:solidFill>
                <a:latin typeface="+mj-lt"/>
              </a:rPr>
              <a:t>Организационные изменения работы ДП «</a:t>
            </a:r>
            <a:r>
              <a:rPr lang="ru-RU" sz="2400" b="1" dirty="0" err="1">
                <a:solidFill>
                  <a:srgbClr val="000099"/>
                </a:solidFill>
                <a:latin typeface="+mj-lt"/>
              </a:rPr>
              <a:t>Энергорынок</a:t>
            </a:r>
            <a:r>
              <a:rPr lang="ru-RU" sz="2400" b="1" dirty="0">
                <a:solidFill>
                  <a:srgbClr val="000099"/>
                </a:solidFill>
                <a:latin typeface="+mj-lt"/>
              </a:rPr>
              <a:t>»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133600" y="838200"/>
            <a:ext cx="5105400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solidFill>
                  <a:schemeClr val="accent2"/>
                </a:solidFill>
                <a:latin typeface="+mn-lt"/>
              </a:rPr>
              <a:t>Государственное предприятие “</a:t>
            </a:r>
            <a:r>
              <a:rPr lang="ru-RU" dirty="0" err="1">
                <a:solidFill>
                  <a:schemeClr val="accent2"/>
                </a:solidFill>
                <a:latin typeface="+mn-lt"/>
              </a:rPr>
              <a:t>Энергорынок</a:t>
            </a:r>
            <a:r>
              <a:rPr lang="ru-RU" dirty="0">
                <a:solidFill>
                  <a:schemeClr val="accent2"/>
                </a:solidFill>
                <a:latin typeface="+mn-lt"/>
              </a:rPr>
              <a:t>”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 rot="16200000">
            <a:off x="-223837" y="2138362"/>
            <a:ext cx="1835150" cy="739775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Оптовый поставщик           электрической энергии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 rot="16200000">
            <a:off x="747713" y="2141537"/>
            <a:ext cx="1828800" cy="739775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Распорядитель системы расчетов ОРЭ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 rot="16200000">
            <a:off x="1787526" y="2249487"/>
            <a:ext cx="1828800" cy="523875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Распорядитель средств ОРЭ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 rot="16200000">
            <a:off x="3103563" y="1820863"/>
            <a:ext cx="1828800" cy="1377950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Главный Оператор системы коммерческого учета электрической энергии ОРЭ Украины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 rot="16200000">
            <a:off x="4222750" y="2247900"/>
            <a:ext cx="1828800" cy="527050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Секретариат Совета ОРЭ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 rot="16200000">
            <a:off x="4879976" y="2354262"/>
            <a:ext cx="1828800" cy="314325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Расчетный центр 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 rot="16200000">
            <a:off x="6016626" y="1930400"/>
            <a:ext cx="1828800" cy="1165225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Сторона ДЧОРЭ, сопровождающая систему обеспечения функционирования ОРЭ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 rot="16200000">
            <a:off x="7410450" y="2038350"/>
            <a:ext cx="1828800" cy="952500"/>
          </a:xfrm>
          <a:prstGeom prst="rect">
            <a:avLst/>
          </a:prstGeom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/>
              <a:t>Внедрение и сопровождение договорных отношений</a:t>
            </a:r>
          </a:p>
        </p:txBody>
      </p:sp>
      <p:sp>
        <p:nvSpPr>
          <p:cNvPr id="20492" name="Line 35"/>
          <p:cNvSpPr>
            <a:spLocks noChangeShapeType="1"/>
          </p:cNvSpPr>
          <p:nvPr/>
        </p:nvSpPr>
        <p:spPr bwMode="auto">
          <a:xfrm>
            <a:off x="685800" y="1371600"/>
            <a:ext cx="7696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36"/>
          <p:cNvSpPr>
            <a:spLocks noChangeShapeType="1"/>
          </p:cNvSpPr>
          <p:nvPr/>
        </p:nvSpPr>
        <p:spPr bwMode="auto">
          <a:xfrm>
            <a:off x="6858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37"/>
          <p:cNvSpPr>
            <a:spLocks noChangeShapeType="1"/>
          </p:cNvSpPr>
          <p:nvPr/>
        </p:nvSpPr>
        <p:spPr bwMode="auto">
          <a:xfrm>
            <a:off x="16764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38"/>
          <p:cNvSpPr>
            <a:spLocks noChangeShapeType="1"/>
          </p:cNvSpPr>
          <p:nvPr/>
        </p:nvSpPr>
        <p:spPr bwMode="auto">
          <a:xfrm>
            <a:off x="26670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Line 39"/>
          <p:cNvSpPr>
            <a:spLocks noChangeShapeType="1"/>
          </p:cNvSpPr>
          <p:nvPr/>
        </p:nvSpPr>
        <p:spPr bwMode="auto">
          <a:xfrm>
            <a:off x="39624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Line 40"/>
          <p:cNvSpPr>
            <a:spLocks noChangeShapeType="1"/>
          </p:cNvSpPr>
          <p:nvPr/>
        </p:nvSpPr>
        <p:spPr bwMode="auto">
          <a:xfrm>
            <a:off x="51054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Line 41"/>
          <p:cNvSpPr>
            <a:spLocks noChangeShapeType="1"/>
          </p:cNvSpPr>
          <p:nvPr/>
        </p:nvSpPr>
        <p:spPr bwMode="auto">
          <a:xfrm>
            <a:off x="57912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9" name="Line 42"/>
          <p:cNvSpPr>
            <a:spLocks noChangeShapeType="1"/>
          </p:cNvSpPr>
          <p:nvPr/>
        </p:nvSpPr>
        <p:spPr bwMode="auto">
          <a:xfrm>
            <a:off x="69342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0" name="Line 43"/>
          <p:cNvSpPr>
            <a:spLocks noChangeShapeType="1"/>
          </p:cNvSpPr>
          <p:nvPr/>
        </p:nvSpPr>
        <p:spPr bwMode="auto">
          <a:xfrm>
            <a:off x="8382000" y="137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Line 44"/>
          <p:cNvSpPr>
            <a:spLocks noChangeShapeType="1"/>
          </p:cNvSpPr>
          <p:nvPr/>
        </p:nvSpPr>
        <p:spPr bwMode="auto">
          <a:xfrm>
            <a:off x="4572000" y="121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19075" y="4376738"/>
            <a:ext cx="8567738" cy="338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chemeClr val="accent2"/>
                </a:solidFill>
                <a:latin typeface="+mn-lt"/>
              </a:rPr>
              <a:t>ГП “</a:t>
            </a:r>
            <a:r>
              <a:rPr lang="ru-RU" sz="1600" dirty="0" err="1">
                <a:solidFill>
                  <a:schemeClr val="accent2"/>
                </a:solidFill>
                <a:latin typeface="+mn-lt"/>
              </a:rPr>
              <a:t>Энергорынок</a:t>
            </a:r>
            <a:r>
              <a:rPr lang="ru-RU" sz="1600" dirty="0">
                <a:solidFill>
                  <a:schemeClr val="accent2"/>
                </a:solidFill>
                <a:latin typeface="+mn-lt"/>
              </a:rPr>
              <a:t>”</a:t>
            </a:r>
          </a:p>
        </p:txBody>
      </p:sp>
      <p:sp>
        <p:nvSpPr>
          <p:cNvPr id="20503" name="Line 47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285750" y="5105400"/>
            <a:ext cx="1490663" cy="1109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342900" y="5259388"/>
            <a:ext cx="1371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dirty="0">
                <a:latin typeface="+mn-lt"/>
              </a:rPr>
              <a:t>Долги</a:t>
            </a:r>
            <a:br>
              <a:rPr lang="ru-RU" sz="1500" dirty="0">
                <a:latin typeface="+mn-lt"/>
              </a:rPr>
            </a:br>
            <a:r>
              <a:rPr lang="ru-RU" sz="1500" dirty="0">
                <a:latin typeface="+mn-lt"/>
              </a:rPr>
              <a:t> и работа с ними</a:t>
            </a:r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2314575" y="5105400"/>
            <a:ext cx="1971675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2214563" y="5357813"/>
            <a:ext cx="2143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dirty="0">
                <a:latin typeface="+mn-lt"/>
              </a:rPr>
              <a:t>Оператор </a:t>
            </a:r>
            <a:r>
              <a:rPr lang="ru-RU" sz="1500" dirty="0" smtClean="0">
                <a:latin typeface="+mn-lt"/>
              </a:rPr>
              <a:t>рынка (</a:t>
            </a:r>
            <a:r>
              <a:rPr lang="ru-RU" sz="1500" dirty="0" err="1" smtClean="0">
                <a:latin typeface="+mn-lt"/>
              </a:rPr>
              <a:t>спотового</a:t>
            </a:r>
            <a:r>
              <a:rPr lang="ru-RU" sz="1500" dirty="0" smtClean="0">
                <a:latin typeface="+mn-lt"/>
              </a:rPr>
              <a:t>)</a:t>
            </a:r>
            <a:endParaRPr lang="ru-RU" sz="1500" dirty="0">
              <a:latin typeface="+mn-lt"/>
            </a:endParaRP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4500563" y="5105400"/>
            <a:ext cx="2071687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4572000" y="5357813"/>
            <a:ext cx="19288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dirty="0">
                <a:latin typeface="+mn-lt"/>
              </a:rPr>
              <a:t>Администратор расчетов</a:t>
            </a:r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6715125" y="5105400"/>
            <a:ext cx="2071688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715125" y="5357813"/>
            <a:ext cx="22145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dirty="0">
                <a:latin typeface="+mn-lt"/>
              </a:rPr>
              <a:t>Администратор коммерческого учета</a:t>
            </a:r>
          </a:p>
        </p:txBody>
      </p:sp>
      <p:sp>
        <p:nvSpPr>
          <p:cNvPr id="20512" name="Line 68"/>
          <p:cNvSpPr>
            <a:spLocks noChangeShapeType="1"/>
          </p:cNvSpPr>
          <p:nvPr/>
        </p:nvSpPr>
        <p:spPr bwMode="auto">
          <a:xfrm>
            <a:off x="3286125" y="4724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3" name="Line 69"/>
          <p:cNvSpPr>
            <a:spLocks noChangeShapeType="1"/>
          </p:cNvSpPr>
          <p:nvPr/>
        </p:nvSpPr>
        <p:spPr bwMode="auto">
          <a:xfrm>
            <a:off x="5643563" y="4724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4" name="Line 70"/>
          <p:cNvSpPr>
            <a:spLocks noChangeShapeType="1"/>
          </p:cNvSpPr>
          <p:nvPr/>
        </p:nvSpPr>
        <p:spPr bwMode="auto">
          <a:xfrm>
            <a:off x="7572375" y="4724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152400" y="457200"/>
            <a:ext cx="883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latin typeface="+mn-lt"/>
              </a:rPr>
              <a:t>Существующее состояние</a:t>
            </a:r>
          </a:p>
        </p:txBody>
      </p:sp>
      <p:sp>
        <p:nvSpPr>
          <p:cNvPr id="20516" name="Text Box 74"/>
          <p:cNvSpPr txBox="1">
            <a:spLocks noChangeArrowheads="1"/>
          </p:cNvSpPr>
          <p:nvPr/>
        </p:nvSpPr>
        <p:spPr bwMode="auto">
          <a:xfrm>
            <a:off x="1447800" y="3810000"/>
            <a:ext cx="571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Рынок двусторонних договоров и балансирования</a:t>
            </a:r>
          </a:p>
        </p:txBody>
      </p:sp>
      <p:sp>
        <p:nvSpPr>
          <p:cNvPr id="20517" name="Line 68"/>
          <p:cNvSpPr>
            <a:spLocks noChangeShapeType="1"/>
          </p:cNvSpPr>
          <p:nvPr/>
        </p:nvSpPr>
        <p:spPr bwMode="auto">
          <a:xfrm>
            <a:off x="1000125" y="471487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18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2766"/>
              </p:ext>
            </p:extLst>
          </p:nvPr>
        </p:nvGraphicFramePr>
        <p:xfrm>
          <a:off x="428625" y="911225"/>
          <a:ext cx="8358246" cy="585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3214710"/>
                <a:gridCol w="2357454"/>
              </a:tblGrid>
              <a:tr h="5985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 рынка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спотового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uk-U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Администратор  расчетов</a:t>
                      </a:r>
                    </a:p>
                    <a:p>
                      <a:pPr algn="ctr"/>
                      <a:endParaRPr lang="uk-U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Администратор коммерческого учета</a:t>
                      </a:r>
                      <a:endParaRPr lang="uk-U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0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торговли электрической энергией 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рынке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сутки вперед РСВ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внутридневном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 РВД);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заключение договоров об участии 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регистрация участников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торгов на РСВ и РВД;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расчетов на РСВ и РВД;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системы гарантий выполнения обязательств 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ценах и объемах проданной (купленной) электрической энергии по каждому периоду торгов на РСВ и РВД;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уведомление Администратора расчетов об объемах электрической энергии по заключенным договорам на РСВ и РВД;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других функций, определенных правилами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проведения централизованных  финансово-клиринговых операций</a:t>
                      </a:r>
                      <a:endParaRPr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заключение договоров о доступе к рынку электрической энергии;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регистрация участников рынка, сторон ответственных за баланс и ведение реестра участников рынка;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регистрация и учет прямых двусторонних договоров и договоров  купли-продажи электроэнергии 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расчет финансовых обязательств участников рынка 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рынке,  балансирующем рынке,  рынке вспомогательных услуг, рынке доступа к пропускной способности межгосударственных электрических сетей;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предоставление Системному оператору информации о  заключенных двусторонних договорах, в том числе об импортированной и экспортированной электрической энергии, а также о договорах купли-продажи электрической энергии 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спотовом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создания системы гарантий выполнения обязательств участниками рынка в  соответствии с правилами рынка;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администрирование Правил рынка;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соблюдения участниками рынка правил рынка в рамках, предусмотренных правилами рынка;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проведения централизованных  финансово-клиринговых операций</a:t>
                      </a:r>
                      <a:endParaRPr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 rt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организации коммерческого учета электрической энергии на РДДБ в т.ч.:</a:t>
                      </a:r>
                    </a:p>
                    <a:p>
                      <a:pPr lvl="0" algn="l" rt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агрегации, проверки,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валидации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передачи данных коммерческого учета Администратору расчетов;</a:t>
                      </a:r>
                    </a:p>
                    <a:p>
                      <a:pPr lvl="0" algn="l" rt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регистрация и ведение реестра точек коммерческого учета;</a:t>
                      </a:r>
                    </a:p>
                    <a:p>
                      <a:pPr lvl="0" algn="l" rtl="0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регистрация систем коммерческого учета;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 rtl="0"/>
                      <a:r>
                        <a:rPr lang="en-US" sz="1200" dirty="0" smtClean="0"/>
                        <a:t>- </a:t>
                      </a:r>
                      <a:r>
                        <a:rPr lang="ru-RU" sz="1200" dirty="0" smtClean="0"/>
                        <a:t>организация и проведение аккредитации поставщиков услуг коммерческого учета;</a:t>
                      </a:r>
                    </a:p>
                    <a:p>
                      <a:pPr lvl="0" algn="l" rtl="0"/>
                      <a:r>
                        <a:rPr lang="en-US" sz="1200" dirty="0" smtClean="0"/>
                        <a:t>- </a:t>
                      </a:r>
                      <a:r>
                        <a:rPr lang="ru-RU" sz="1200" dirty="0" smtClean="0"/>
                        <a:t>создание и управление базами данных коммерческого учета в рамках и порядке, предусмотренном Кодексом коммерческого учета;</a:t>
                      </a:r>
                    </a:p>
                    <a:p>
                      <a:pPr lvl="0" algn="l" rtl="0"/>
                      <a:r>
                        <a:rPr lang="en-US" sz="1200" dirty="0" smtClean="0"/>
                        <a:t>- </a:t>
                      </a:r>
                      <a:r>
                        <a:rPr lang="ru-RU" sz="1200" dirty="0" smtClean="0"/>
                        <a:t>администрирование Кодекса коммерческого учета.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 rtl="0">
                        <a:buFontTx/>
                        <a:buChar char="-"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uk-UA" sz="12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79388" y="-44450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0099"/>
                </a:solidFill>
                <a:latin typeface="+mj-lt"/>
              </a:rPr>
              <a:t>Основные функциональные обязанности ГП «</a:t>
            </a:r>
            <a:r>
              <a:rPr lang="ru-RU" sz="2800" b="1" dirty="0" err="1">
                <a:solidFill>
                  <a:srgbClr val="000099"/>
                </a:solidFill>
                <a:latin typeface="+mj-lt"/>
              </a:rPr>
              <a:t>Энергорынок</a:t>
            </a:r>
            <a:r>
              <a:rPr lang="ru-RU" sz="2800" b="1" dirty="0">
                <a:solidFill>
                  <a:srgbClr val="000099"/>
                </a:solidFill>
                <a:latin typeface="+mj-lt"/>
              </a:rPr>
              <a:t>» в РДДБ </a:t>
            </a:r>
          </a:p>
        </p:txBody>
      </p:sp>
      <p:pic>
        <p:nvPicPr>
          <p:cNvPr id="21520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13"/>
            <a:ext cx="381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4638" y="1285875"/>
            <a:ext cx="5686425" cy="109537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99"/>
                </a:solidFill>
              </a:rPr>
              <a:t>Завершение разработки нормативно-правовой базы, в том числе подготовка технических кодексов, правил рынка, правил </a:t>
            </a:r>
            <a:r>
              <a:rPr lang="ru-RU" sz="1600" dirty="0" err="1">
                <a:solidFill>
                  <a:srgbClr val="000099"/>
                </a:solidFill>
              </a:rPr>
              <a:t>спотового</a:t>
            </a:r>
            <a:r>
              <a:rPr lang="ru-RU" sz="1600" dirty="0">
                <a:solidFill>
                  <a:srgbClr val="000099"/>
                </a:solidFill>
              </a:rPr>
              <a:t> рынка, методик ценообразования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14638" y="2701925"/>
            <a:ext cx="5686425" cy="137001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99"/>
                </a:solidFill>
              </a:rPr>
              <a:t>Подготовка и закупка программного и аппаратного обеспечения РДДБ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99"/>
                </a:solidFill>
              </a:rPr>
              <a:t>Создание соответствующей информационной инфраструктуры для функционирования РДДБ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99"/>
                </a:solidFill>
              </a:rPr>
              <a:t>Усовершенствование системы учета электроэнергии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14638" y="4389438"/>
            <a:ext cx="5686425" cy="75406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99"/>
                </a:solidFill>
              </a:rPr>
              <a:t>Подготовка персонала отрасли к работе                                 в новых условиях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14638" y="5392738"/>
            <a:ext cx="5686425" cy="82232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>
              <a:defRPr/>
            </a:pPr>
            <a:r>
              <a:rPr lang="ru-RU">
                <a:solidFill>
                  <a:srgbClr val="000099"/>
                </a:solidFill>
              </a:rPr>
              <a:t>Работа рынка в «тестовом режиме»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963738" y="1460500"/>
            <a:ext cx="822325" cy="754063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963738" y="3019425"/>
            <a:ext cx="822325" cy="754063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963738" y="4389438"/>
            <a:ext cx="822325" cy="754062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963738" y="5461000"/>
            <a:ext cx="822325" cy="754063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85786" y="1214422"/>
            <a:ext cx="1164537" cy="514353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</a:rPr>
              <a:t>Принятие  Закона Украины  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 о функционировании рынка 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электроэнергии</a:t>
            </a:r>
          </a:p>
        </p:txBody>
      </p:sp>
      <p:pic>
        <p:nvPicPr>
          <p:cNvPr id="22538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142875"/>
            <a:ext cx="9144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+mj-lt"/>
              </a:rPr>
              <a:t>Ключевые задачи внедрения рынка двусторонних договоров и балансирования (РДДБ)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820ED-FCEB-4E24-B892-CEB1F4F92ECA}" type="slidenum">
              <a:rPr lang="uk-UA"/>
              <a:pPr>
                <a:defRPr/>
              </a:pPr>
              <a:t>8</a:t>
            </a:fld>
            <a:endParaRPr lang="uk-UA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642938"/>
          <a:ext cx="8429625" cy="5500691"/>
        </p:xfrm>
        <a:graphic>
          <a:graphicData uri="http://schemas.openxmlformats.org/drawingml/2006/table">
            <a:tbl>
              <a:tblPr/>
              <a:tblGrid>
                <a:gridCol w="8429625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и утверждение нормативно-правовых актов в части создания новых инфраструктурных субъектов рынка электроэнергии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и утверждение нормативно-правовых актов для функционирования рынка электроэнергии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Приведение в соответствие с требованиями Закона о функционировании рынка действующей нормативной базы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и утверждение лицензионных условий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и утверждение методик ценообразования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форм договоров на рынке электроэнергии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и утверждение методики формирования тарифов на вспомогательные услуги и типового договора на их предоставление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42875"/>
            <a:ext cx="9144000" cy="5238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+mj-lt"/>
              </a:rPr>
              <a:t>Разработка нормативно-правовой базы </a:t>
            </a:r>
            <a:endParaRPr lang="uk-UA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23565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13A4-8766-4308-8D15-E33CE6503368}" type="slidenum">
              <a:rPr lang="uk-UA"/>
              <a:pPr>
                <a:defRPr/>
              </a:pPr>
              <a:t>9</a:t>
            </a:fld>
            <a:endParaRPr lang="uk-UA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714500"/>
          <a:ext cx="8572500" cy="3429002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Определение источника финансирования на закупку аппаратного и программного обеспечения РДДБ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Проведение тендера по выбору консультанта для разработки ТЭО, ТЗ, и закупки аппаратного и программного обеспечения РДДБ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Разработка ТЭО и ТЗ для закупки аппаратного и программного обеспечения РДДБ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Проведение тендера по закупке и внедрению аппаратного и программного обеспечения РДДБ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33A8"/>
                          </a:solidFill>
                          <a:effectLst/>
                          <a:latin typeface="Calibri" pitchFamily="34" charset="0"/>
                        </a:rPr>
                        <a:t>Внедрение и пуск в опытно-промышленную эксплуатацию аппаратного и программного обеспечения РДДБ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833A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42875"/>
            <a:ext cx="91440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+mj-lt"/>
              </a:rPr>
              <a:t>Закупка и внедрение программного и аппаратного обеспечения для работы РДДБ  </a:t>
            </a:r>
          </a:p>
        </p:txBody>
      </p:sp>
      <p:sp>
        <p:nvSpPr>
          <p:cNvPr id="24587" name="TextBox 12"/>
          <p:cNvSpPr txBox="1">
            <a:spLocks noChangeArrowheads="1"/>
          </p:cNvSpPr>
          <p:nvPr/>
        </p:nvSpPr>
        <p:spPr bwMode="auto">
          <a:xfrm>
            <a:off x="7929563" y="274161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>
              <a:latin typeface="Calibri" pitchFamily="34" charset="0"/>
            </a:endParaRPr>
          </a:p>
        </p:txBody>
      </p:sp>
      <p:pic>
        <p:nvPicPr>
          <p:cNvPr id="24588" name="Picture 8" descr="Логотип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60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1136</Words>
  <Application>Microsoft Macintosh PowerPoint</Application>
  <PresentationFormat>Экран (4:3)</PresentationFormat>
  <Paragraphs>142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P.S. (после изложенного) </vt:lpstr>
      <vt:lpstr>Презентация PowerPoint</vt:lpstr>
    </vt:vector>
  </TitlesOfParts>
  <Company>ГП "Энергорынок"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Dyrenko</dc:creator>
  <cp:lastModifiedBy>Владимир Евдокимов</cp:lastModifiedBy>
  <cp:revision>112</cp:revision>
  <dcterms:created xsi:type="dcterms:W3CDTF">2012-02-20T07:19:53Z</dcterms:created>
  <dcterms:modified xsi:type="dcterms:W3CDTF">2012-05-24T04:26:07Z</dcterms:modified>
</cp:coreProperties>
</file>