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8" r:id="rId2"/>
    <p:sldId id="259" r:id="rId3"/>
    <p:sldId id="260" r:id="rId4"/>
    <p:sldId id="270" r:id="rId5"/>
    <p:sldId id="271" r:id="rId6"/>
    <p:sldId id="272" r:id="rId7"/>
    <p:sldId id="256" r:id="rId8"/>
    <p:sldId id="263" r:id="rId9"/>
    <p:sldId id="264" r:id="rId10"/>
    <p:sldId id="265" r:id="rId11"/>
    <p:sldId id="269" r:id="rId12"/>
    <p:sldId id="268" r:id="rId13"/>
    <p:sldId id="266" r:id="rId14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9C983"/>
    <a:srgbClr val="000099"/>
    <a:srgbClr val="1833A8"/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928" y="-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42944EE-9C9F-49BA-A949-33A30D23F0E7}" type="datetimeFigureOut">
              <a:rPr lang="ru-RU"/>
              <a:pPr>
                <a:defRPr/>
              </a:pPr>
              <a:t>24.05.12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08EA4CE-8E8C-4779-B1F1-B6C514D0E13F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880299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0F1804B-74AF-4813-8F4D-51E7BA21608C}" type="datetimeFigureOut">
              <a:rPr lang="ru-RU"/>
              <a:pPr>
                <a:defRPr/>
              </a:pPr>
              <a:t>24.05.12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1597F28-3425-4924-9618-76BCB14C96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40495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3D31024-59A2-4899-BE98-583ACFFE86A8}" type="slidenum">
              <a:rPr lang="uk-UA" smtClean="0">
                <a:latin typeface="Times New Roman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uk-UA" smtClean="0">
              <a:latin typeface="Times New Roman" pitchFamily="18" charset="0"/>
            </a:endParaRPr>
          </a:p>
        </p:txBody>
      </p:sp>
      <p:sp>
        <p:nvSpPr>
          <p:cNvPr id="1638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38213" y="760413"/>
            <a:ext cx="4968875" cy="37274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716463"/>
            <a:ext cx="5016500" cy="4487862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3A82BB-8A5D-4E85-95A6-CF404877D4C3}" type="datetime1">
              <a:rPr lang="ru-RU"/>
              <a:pPr>
                <a:defRPr/>
              </a:pPr>
              <a:t>24.05.12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2CDD99-9798-4FDC-BBBC-C844A507F7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72F873-2293-48F4-9024-5DB3D9E70327}" type="datetime1">
              <a:rPr lang="ru-RU"/>
              <a:pPr>
                <a:defRPr/>
              </a:pPr>
              <a:t>24.05.12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AF1015-1D77-473D-9335-990C9E2113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D45B51-018F-43F9-AB96-C795A7407164}" type="datetime1">
              <a:rPr lang="ru-RU"/>
              <a:pPr>
                <a:defRPr/>
              </a:pPr>
              <a:t>24.05.12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556798-E14C-433B-8BC9-079CA9D158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7778EA-10C9-471A-B94A-E734629D1B55}" type="datetime1">
              <a:rPr lang="ru-RU"/>
              <a:pPr>
                <a:defRPr/>
              </a:pPr>
              <a:t>24.05.12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8216B0-694A-4C0D-9B08-29BA11D7E0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7D547-DB36-4D67-80F9-D02BE3279402}" type="datetime1">
              <a:rPr lang="ru-RU"/>
              <a:pPr>
                <a:defRPr/>
              </a:pPr>
              <a:t>24.05.12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097570-766F-48EB-B550-5C82043658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9123D-14A8-4251-B17D-1D5525558E65}" type="datetime1">
              <a:rPr lang="ru-RU"/>
              <a:pPr>
                <a:defRPr/>
              </a:pPr>
              <a:t>24.05.12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770300-9F4E-4EB1-BAC9-77A26D4DA8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3362B-80EB-490F-B7AE-093D3F4A51D2}" type="datetime1">
              <a:rPr lang="ru-RU"/>
              <a:pPr>
                <a:defRPr/>
              </a:pPr>
              <a:t>24.05.12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F3CE0-E89D-465C-AB10-9F0912AAE3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0EFF00-8DD5-4FBE-9AE4-BF867EE1D589}" type="datetime1">
              <a:rPr lang="ru-RU"/>
              <a:pPr>
                <a:defRPr/>
              </a:pPr>
              <a:t>24.05.12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F5D786-3A69-4B79-85AF-542FFC0778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537B8E-434F-435E-BB65-4A4A064E6385}" type="datetime1">
              <a:rPr lang="ru-RU"/>
              <a:pPr>
                <a:defRPr/>
              </a:pPr>
              <a:t>24.05.12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059289-70CA-4E90-A91B-B37FA7AB4E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ABD1A5-6B3D-4DF6-A7EA-6959767E4E6C}" type="datetime1">
              <a:rPr lang="ru-RU"/>
              <a:pPr>
                <a:defRPr/>
              </a:pPr>
              <a:t>24.05.12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F278DE-0966-44F0-AC33-E07BB43ACD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681E4C-920B-4449-8AF9-1A939FEE62EF}" type="datetime1">
              <a:rPr lang="ru-RU"/>
              <a:pPr>
                <a:defRPr/>
              </a:pPr>
              <a:t>24.05.12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C30A8-23A4-44FA-88AB-1088A4F6C3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3CB5434-B4C5-41AD-BF3E-4D13D4909F1E}" type="datetime1">
              <a:rPr lang="ru-RU"/>
              <a:pPr>
                <a:defRPr/>
              </a:pPr>
              <a:t>24.05.12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DB99D4D-FF1C-4EF5-A95D-4093C6329D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2" descr="Логотип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4384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2" name="Text Box 7"/>
          <p:cNvSpPr txBox="1">
            <a:spLocks noChangeArrowheads="1"/>
          </p:cNvSpPr>
          <p:nvPr/>
        </p:nvSpPr>
        <p:spPr bwMode="auto">
          <a:xfrm>
            <a:off x="0" y="2571750"/>
            <a:ext cx="91440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800" b="1">
                <a:solidFill>
                  <a:srgbClr val="000099"/>
                </a:solidFill>
                <a:latin typeface="Calibri" pitchFamily="34" charset="0"/>
              </a:rPr>
              <a:t>Украина - переход к новой модели рынка электроэнергии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2428875" y="830263"/>
            <a:ext cx="6715125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8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“Энергетические рынки: пути практического внедрения конкурентных моделей энергетических рынков”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714625" y="119063"/>
            <a:ext cx="6143625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Научно-практическая конференция</a:t>
            </a: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0" y="6248400"/>
            <a:ext cx="914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2012</a:t>
            </a:r>
          </a:p>
        </p:txBody>
      </p:sp>
      <p:sp>
        <p:nvSpPr>
          <p:cNvPr id="15366" name="Text Box 9"/>
          <p:cNvSpPr txBox="1">
            <a:spLocks noChangeArrowheads="1"/>
          </p:cNvSpPr>
          <p:nvPr/>
        </p:nvSpPr>
        <p:spPr bwMode="auto">
          <a:xfrm>
            <a:off x="179388" y="4286250"/>
            <a:ext cx="914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>
                <a:solidFill>
                  <a:schemeClr val="accent2"/>
                </a:solidFill>
                <a:latin typeface="Calibri" pitchFamily="34" charset="0"/>
              </a:rPr>
              <a:t>Государственное предприятие «Энергорынок»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872038" y="5005388"/>
            <a:ext cx="43434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rIns="0">
            <a:spAutoFit/>
          </a:bodyPr>
          <a:lstStyle/>
          <a:p>
            <a:pPr>
              <a:defRPr/>
            </a:pPr>
            <a:r>
              <a:rPr lang="ru-RU" b="1" dirty="0">
                <a:solidFill>
                  <a:srgbClr val="000099"/>
                </a:solidFill>
                <a:latin typeface="+mn-lt"/>
              </a:rPr>
              <a:t>Докладчик</a:t>
            </a:r>
            <a:r>
              <a:rPr lang="uk-UA" b="1" dirty="0">
                <a:latin typeface="+mn-lt"/>
              </a:rPr>
              <a:t>: </a:t>
            </a:r>
            <a:r>
              <a:rPr lang="ru-RU" b="1" dirty="0">
                <a:solidFill>
                  <a:srgbClr val="000099"/>
                </a:solidFill>
                <a:latin typeface="+mn-lt"/>
              </a:rPr>
              <a:t>Евдокимов В.А. –</a:t>
            </a:r>
            <a:br>
              <a:rPr lang="ru-RU" b="1" dirty="0">
                <a:solidFill>
                  <a:srgbClr val="000099"/>
                </a:solidFill>
                <a:latin typeface="+mn-lt"/>
              </a:rPr>
            </a:br>
            <a:r>
              <a:rPr lang="ru-RU" b="1" dirty="0">
                <a:solidFill>
                  <a:srgbClr val="000099"/>
                </a:solidFill>
                <a:latin typeface="+mn-lt"/>
              </a:rPr>
              <a:t>начальник расчетного центра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2DD4BB-1746-417B-B3D0-5D320D01DF28}" type="slidenum">
              <a:rPr lang="uk-UA"/>
              <a:pPr>
                <a:defRPr/>
              </a:pPr>
              <a:t>10</a:t>
            </a:fld>
            <a:endParaRPr lang="uk-UA"/>
          </a:p>
        </p:txBody>
      </p:sp>
      <p:sp>
        <p:nvSpPr>
          <p:cNvPr id="25602" name="Прямоугольник 3"/>
          <p:cNvSpPr>
            <a:spLocks noChangeArrowheads="1"/>
          </p:cNvSpPr>
          <p:nvPr/>
        </p:nvSpPr>
        <p:spPr bwMode="auto">
          <a:xfrm>
            <a:off x="0" y="190500"/>
            <a:ext cx="9144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solidFill>
                  <a:srgbClr val="000099"/>
                </a:solidFill>
                <a:latin typeface="Calibri" pitchFamily="34" charset="0"/>
              </a:rPr>
              <a:t>Подготовка отрасли и персонала к работе в новых условиях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85750" y="1143000"/>
          <a:ext cx="8572500" cy="4143375"/>
        </p:xfrm>
        <a:graphic>
          <a:graphicData uri="http://schemas.openxmlformats.org/drawingml/2006/table">
            <a:tbl>
              <a:tblPr/>
              <a:tblGrid>
                <a:gridCol w="8572500"/>
              </a:tblGrid>
              <a:tr h="9207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833A8"/>
                          </a:solidFill>
                          <a:effectLst/>
                          <a:latin typeface="Calibri" pitchFamily="34" charset="0"/>
                        </a:rPr>
                        <a:t>Организация работы инфраструктурных субъектов рынка электроэнергии (Системный оператор, Администратор расчетов, Администратор коммерческого учета, Оператор </a:t>
                      </a: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833A8"/>
                          </a:solidFill>
                          <a:effectLst/>
                          <a:latin typeface="Calibri" pitchFamily="34" charset="0"/>
                        </a:rPr>
                        <a:t>спотового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833A8"/>
                          </a:solidFill>
                          <a:effectLst/>
                          <a:latin typeface="Calibri" pitchFamily="34" charset="0"/>
                        </a:rPr>
                        <a:t> рынка)</a:t>
                      </a:r>
                      <a:endParaRPr kumimoji="0" lang="uk-U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833A8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45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833A8"/>
                          </a:solidFill>
                          <a:effectLst/>
                          <a:latin typeface="Calibri" pitchFamily="34" charset="0"/>
                        </a:rPr>
                        <a:t>Обучение персонала работе с новым программным обеспечением РДДБ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1833A8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>
                        <a:alpha val="20000"/>
                      </a:srgbClr>
                    </a:solidFill>
                  </a:tcPr>
                </a:tc>
              </a:tr>
              <a:tr h="6445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833A8"/>
                          </a:solidFill>
                          <a:effectLst/>
                          <a:latin typeface="Calibri" pitchFamily="34" charset="0"/>
                        </a:rPr>
                        <a:t>Отработка условий работы РДДБ и проведение расчетов на нем в параллельном (тестовом) режиме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1833A8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45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833A8"/>
                          </a:solidFill>
                          <a:effectLst/>
                          <a:latin typeface="Calibri" pitchFamily="34" charset="0"/>
                        </a:rPr>
                        <a:t>Переоформление лицензий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1833A8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1833A8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>
                        <a:alpha val="20000"/>
                      </a:srgbClr>
                    </a:solidFill>
                  </a:tcPr>
                </a:tc>
              </a:tr>
              <a:tr h="6445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833A8"/>
                          </a:solidFill>
                          <a:effectLst/>
                          <a:latin typeface="Calibri" pitchFamily="34" charset="0"/>
                        </a:rPr>
                        <a:t>Расчет и утверждение тарифов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1833A8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1833A8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45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833A8"/>
                          </a:solidFill>
                          <a:effectLst/>
                          <a:latin typeface="Calibri" pitchFamily="34" charset="0"/>
                        </a:rPr>
                        <a:t>Заключение необходимых договоров для функционирования РДДБ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1833A8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>
                        <a:alpha val="20000"/>
                      </a:srgbClr>
                    </a:solidFill>
                  </a:tcPr>
                </a:tc>
              </a:tr>
            </a:tbl>
          </a:graphicData>
        </a:graphic>
      </p:graphicFrame>
      <p:pic>
        <p:nvPicPr>
          <p:cNvPr id="25612" name="Picture 8" descr="Логотип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286500"/>
            <a:ext cx="6096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/>
          </p:cNvSpPr>
          <p:nvPr>
            <p:ph type="title"/>
          </p:nvPr>
        </p:nvSpPr>
        <p:spPr>
          <a:xfrm>
            <a:off x="285750" y="0"/>
            <a:ext cx="8229600" cy="1143000"/>
          </a:xfrm>
        </p:spPr>
        <p:txBody>
          <a:bodyPr/>
          <a:lstStyle/>
          <a:p>
            <a:r>
              <a:rPr lang="ru-RU" sz="2800" b="1" smtClean="0">
                <a:solidFill>
                  <a:srgbClr val="000099"/>
                </a:solidFill>
              </a:rPr>
              <a:t>Выводы</a:t>
            </a:r>
          </a:p>
        </p:txBody>
      </p:sp>
      <p:sp>
        <p:nvSpPr>
          <p:cNvPr id="26626" name="Rectangle 11"/>
          <p:cNvSpPr>
            <a:spLocks noChangeArrowheads="1"/>
          </p:cNvSpPr>
          <p:nvPr/>
        </p:nvSpPr>
        <p:spPr bwMode="auto">
          <a:xfrm>
            <a:off x="395288" y="1395413"/>
            <a:ext cx="8462962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381000"/>
            <a:r>
              <a:rPr lang="ru-RU" sz="2200">
                <a:solidFill>
                  <a:srgbClr val="000099"/>
                </a:solidFill>
                <a:latin typeface="Calibri" pitchFamily="34" charset="0"/>
              </a:rPr>
              <a:t>*  «Политическая воля» на проведения реформ в отрасли;</a:t>
            </a:r>
          </a:p>
        </p:txBody>
      </p:sp>
      <p:sp>
        <p:nvSpPr>
          <p:cNvPr id="26627" name="Rectangle 11"/>
          <p:cNvSpPr>
            <a:spLocks noChangeArrowheads="1"/>
          </p:cNvSpPr>
          <p:nvPr/>
        </p:nvSpPr>
        <p:spPr bwMode="auto">
          <a:xfrm>
            <a:off x="357188" y="2428875"/>
            <a:ext cx="846296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381000" algn="just"/>
            <a:r>
              <a:rPr lang="ru-RU" sz="2200">
                <a:solidFill>
                  <a:srgbClr val="000099"/>
                </a:solidFill>
                <a:latin typeface="Calibri" pitchFamily="34" charset="0"/>
              </a:rPr>
              <a:t>*  Обязательства Украины по внедрению новой модели рынка электрической энергии Украины;</a:t>
            </a:r>
          </a:p>
        </p:txBody>
      </p:sp>
      <p:pic>
        <p:nvPicPr>
          <p:cNvPr id="26628" name="Picture 8" descr="Логотип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286500"/>
            <a:ext cx="6096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9" name="Rectangle 11"/>
          <p:cNvSpPr>
            <a:spLocks noChangeArrowheads="1"/>
          </p:cNvSpPr>
          <p:nvPr/>
        </p:nvSpPr>
        <p:spPr bwMode="auto">
          <a:xfrm>
            <a:off x="395288" y="3929063"/>
            <a:ext cx="8462962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381000" algn="just"/>
            <a:r>
              <a:rPr lang="ru-RU" sz="2200">
                <a:solidFill>
                  <a:srgbClr val="000099"/>
                </a:solidFill>
                <a:latin typeface="Calibri" pitchFamily="34" charset="0"/>
              </a:rPr>
              <a:t>*  Подготовлены проекты Закона Украины «О функционировании рынка электрической энергии Украины», и нормативно-правовых актов, необходимых для его внедрения;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3437F7-6ECE-4D96-95A3-61D7AEB08101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Прямоугольник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smtClean="0">
                <a:solidFill>
                  <a:srgbClr val="000099"/>
                </a:solidFill>
                <a:latin typeface="Arial" charset="0"/>
              </a:rPr>
              <a:t>P.S. </a:t>
            </a:r>
            <a:r>
              <a:rPr lang="ru-RU" sz="3200" b="1" smtClean="0">
                <a:solidFill>
                  <a:srgbClr val="000099"/>
                </a:solidFill>
                <a:latin typeface="Arial" charset="0"/>
              </a:rPr>
              <a:t>(после изложенного)</a:t>
            </a:r>
            <a:r>
              <a:rPr lang="ru-RU" smtClean="0"/>
              <a:t> </a:t>
            </a:r>
          </a:p>
        </p:txBody>
      </p:sp>
      <p:sp>
        <p:nvSpPr>
          <p:cNvPr id="27650" name="Rectangle 5"/>
          <p:cNvSpPr>
            <a:spLocks noChangeArrowheads="1"/>
          </p:cNvSpPr>
          <p:nvPr/>
        </p:nvSpPr>
        <p:spPr bwMode="auto">
          <a:xfrm>
            <a:off x="468313" y="1989138"/>
            <a:ext cx="8207375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lnSpc>
                <a:spcPct val="120000"/>
              </a:lnSpc>
            </a:pPr>
            <a:endParaRPr lang="en-US" sz="2400" i="1">
              <a:latin typeface="ScalaSans-Italic"/>
            </a:endParaRPr>
          </a:p>
          <a:p>
            <a:pPr algn="ctr" eaLnBrk="0" hangingPunct="0">
              <a:lnSpc>
                <a:spcPct val="120000"/>
              </a:lnSpc>
            </a:pPr>
            <a:r>
              <a:rPr lang="en-US" sz="2400" i="1">
                <a:latin typeface="ScalaSans-Italic"/>
              </a:rPr>
              <a:t> </a:t>
            </a:r>
            <a:r>
              <a:rPr lang="en-US" sz="2800" i="1">
                <a:latin typeface="Castellar" pitchFamily="18" charset="0"/>
              </a:rPr>
              <a:t>“</a:t>
            </a:r>
            <a:r>
              <a:rPr lang="ru-RU" sz="2800" i="1">
                <a:latin typeface="Castellar" pitchFamily="18" charset="0"/>
              </a:rPr>
              <a:t>Рынки нужно строить, они не могут вдруг   так возникнуть!</a:t>
            </a:r>
            <a:r>
              <a:rPr lang="en-US" sz="2800" i="1">
                <a:latin typeface="Castellar" pitchFamily="18" charset="0"/>
              </a:rPr>
              <a:t>”</a:t>
            </a:r>
            <a:endParaRPr lang="en-GB" sz="2800">
              <a:latin typeface="Castellar" pitchFamily="18" charset="0"/>
            </a:endParaRPr>
          </a:p>
          <a:p>
            <a:pPr eaLnBrk="0" hangingPunct="0"/>
            <a:endParaRPr lang="en-GB" sz="2800">
              <a:latin typeface="Castellar" pitchFamily="18" charset="0"/>
            </a:endParaRPr>
          </a:p>
          <a:p>
            <a:pPr eaLnBrk="0" hangingPunct="0"/>
            <a:endParaRPr lang="en-GB" sz="2400">
              <a:latin typeface="Times New Roman" pitchFamily="18" charset="0"/>
            </a:endParaRPr>
          </a:p>
          <a:p>
            <a:pPr eaLnBrk="0" hangingPunct="0"/>
            <a:endParaRPr lang="en-GB">
              <a:latin typeface="Times New Roman" pitchFamily="18" charset="0"/>
            </a:endParaRPr>
          </a:p>
        </p:txBody>
      </p:sp>
      <p:sp>
        <p:nvSpPr>
          <p:cNvPr id="27651" name="Text Box 6"/>
          <p:cNvSpPr txBox="1">
            <a:spLocks noChangeArrowheads="1"/>
          </p:cNvSpPr>
          <p:nvPr/>
        </p:nvSpPr>
        <p:spPr bwMode="auto">
          <a:xfrm>
            <a:off x="482600" y="4470400"/>
            <a:ext cx="82550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i="1">
                <a:solidFill>
                  <a:schemeClr val="accent2"/>
                </a:solidFill>
              </a:rPr>
              <a:t>Современный конкурентный рынок электроэнергии в Украине необходимо строить совместимыми усилиями всех участников и заинтересованных сторон</a:t>
            </a:r>
            <a:endParaRPr lang="uk-UA" sz="2400" i="1">
              <a:solidFill>
                <a:schemeClr val="accent2"/>
              </a:solidFill>
            </a:endParaRPr>
          </a:p>
        </p:txBody>
      </p:sp>
      <p:pic>
        <p:nvPicPr>
          <p:cNvPr id="27652" name="Picture 8" descr="Логотип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286500"/>
            <a:ext cx="6096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6FEC28-5E42-4F44-AD9E-810FD954D1F6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CAA7E9-B289-4F94-BAB5-E1A7BB65E83A}" type="slidenum">
              <a:rPr lang="ru-RU"/>
              <a:pPr>
                <a:defRPr/>
              </a:pPr>
              <a:t>13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0" y="2143125"/>
            <a:ext cx="9144000" cy="25542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0" b="1" dirty="0">
                <a:solidFill>
                  <a:srgbClr val="000099"/>
                </a:solidFill>
                <a:latin typeface="+mj-lt"/>
              </a:rPr>
              <a:t>Спасибо за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0" b="1" dirty="0">
                <a:solidFill>
                  <a:srgbClr val="000099"/>
                </a:solidFill>
                <a:latin typeface="+mj-lt"/>
              </a:rPr>
              <a:t> внимание!</a:t>
            </a:r>
          </a:p>
        </p:txBody>
      </p:sp>
      <p:pic>
        <p:nvPicPr>
          <p:cNvPr id="28675" name="Picture 2" descr="Логотип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4384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01941C-610D-4C6A-A954-B61ECAE7B8BC}" type="slidenum">
              <a:rPr lang="uk-UA">
                <a:latin typeface="Times New Roman" pitchFamily="18" charset="0"/>
              </a:rPr>
              <a:pPr>
                <a:defRPr/>
              </a:pPr>
              <a:t>2</a:t>
            </a:fld>
            <a:endParaRPr lang="uk-UA">
              <a:latin typeface="Times New Roman" pitchFamily="18" charset="0"/>
            </a:endParaRPr>
          </a:p>
        </p:txBody>
      </p:sp>
      <p:pic>
        <p:nvPicPr>
          <p:cNvPr id="17410" name="Picture 8" descr="Логотип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286500"/>
            <a:ext cx="6096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Rectangle 9"/>
          <p:cNvSpPr>
            <a:spLocks noChangeArrowheads="1"/>
          </p:cNvSpPr>
          <p:nvPr/>
        </p:nvSpPr>
        <p:spPr bwMode="auto">
          <a:xfrm>
            <a:off x="241300" y="285750"/>
            <a:ext cx="861060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381000" algn="just">
              <a:lnSpc>
                <a:spcPct val="120000"/>
              </a:lnSpc>
              <a:spcBef>
                <a:spcPct val="50000"/>
              </a:spcBef>
            </a:pPr>
            <a:r>
              <a:rPr lang="ru-RU" sz="2200" b="1">
                <a:solidFill>
                  <a:srgbClr val="000099"/>
                </a:solidFill>
                <a:latin typeface="Calibri" pitchFamily="34" charset="0"/>
              </a:rPr>
              <a:t>Концепция функционирования и развития оптового рынка электрической энергии Украины</a:t>
            </a:r>
            <a:r>
              <a:rPr lang="ru-RU" sz="2200" b="1" i="1">
                <a:solidFill>
                  <a:srgbClr val="000099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200">
                <a:solidFill>
                  <a:srgbClr val="000099"/>
                </a:solidFill>
                <a:latin typeface="Calibri" pitchFamily="34" charset="0"/>
              </a:rPr>
              <a:t>предусматривает дальнейшее развитие ОРЭ путем поэтапного перехода от существующей модели единственного покупателя к полномасштабно конкурентному рынку – рынку двухсторонних договоров и балансирования</a:t>
            </a:r>
            <a:r>
              <a:rPr lang="en-US" sz="2200">
                <a:solidFill>
                  <a:srgbClr val="000099"/>
                </a:solidFill>
                <a:latin typeface="Calibri" pitchFamily="34" charset="0"/>
              </a:rPr>
              <a:t>.</a:t>
            </a:r>
            <a:endParaRPr lang="ru-RU" sz="2200">
              <a:solidFill>
                <a:srgbClr val="000099"/>
              </a:solidFill>
              <a:latin typeface="Calibri" pitchFamily="34" charset="0"/>
            </a:endParaRPr>
          </a:p>
        </p:txBody>
      </p:sp>
      <p:sp>
        <p:nvSpPr>
          <p:cNvPr id="17412" name="Rectangle 11"/>
          <p:cNvSpPr>
            <a:spLocks noChangeArrowheads="1"/>
          </p:cNvSpPr>
          <p:nvPr/>
        </p:nvSpPr>
        <p:spPr bwMode="auto">
          <a:xfrm>
            <a:off x="228600" y="2474913"/>
            <a:ext cx="861060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381000" algn="just">
              <a:lnSpc>
                <a:spcPct val="120000"/>
              </a:lnSpc>
            </a:pPr>
            <a:r>
              <a:rPr lang="ru-RU" sz="2200">
                <a:solidFill>
                  <a:srgbClr val="000099"/>
                </a:solidFill>
                <a:latin typeface="Calibri" pitchFamily="34" charset="0"/>
              </a:rPr>
              <a:t>В соответствии с </a:t>
            </a:r>
            <a:r>
              <a:rPr lang="ru-RU" sz="2200" b="1">
                <a:solidFill>
                  <a:srgbClr val="000099"/>
                </a:solidFill>
                <a:latin typeface="Calibri" pitchFamily="34" charset="0"/>
              </a:rPr>
              <a:t>Программой экономических реформ Украины на 2010-2014 гг.. </a:t>
            </a:r>
            <a:r>
              <a:rPr lang="ru-RU" sz="2200">
                <a:solidFill>
                  <a:srgbClr val="000099"/>
                </a:solidFill>
                <a:latin typeface="Calibri" pitchFamily="34" charset="0"/>
              </a:rPr>
              <a:t>реформирование рынка электроэнергии должно обеспечить понятные и прозрачные правила его функционирования, а также предсказуемость доходов для принятия инвестиционных решений.</a:t>
            </a:r>
          </a:p>
        </p:txBody>
      </p:sp>
      <p:sp>
        <p:nvSpPr>
          <p:cNvPr id="17413" name="Rectangle 12"/>
          <p:cNvSpPr>
            <a:spLocks noChangeArrowheads="1"/>
          </p:cNvSpPr>
          <p:nvPr/>
        </p:nvSpPr>
        <p:spPr bwMode="auto">
          <a:xfrm>
            <a:off x="228600" y="4572000"/>
            <a:ext cx="8763000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381000" algn="just">
              <a:lnSpc>
                <a:spcPct val="120000"/>
              </a:lnSpc>
            </a:pPr>
            <a:r>
              <a:rPr lang="ru-RU" sz="2200" b="1">
                <a:solidFill>
                  <a:srgbClr val="000099"/>
                </a:solidFill>
                <a:latin typeface="Calibri" pitchFamily="34" charset="0"/>
              </a:rPr>
              <a:t>Программой</a:t>
            </a:r>
            <a:r>
              <a:rPr lang="ru-RU" sz="2200">
                <a:solidFill>
                  <a:srgbClr val="000099"/>
                </a:solidFill>
                <a:latin typeface="Calibri" pitchFamily="34" charset="0"/>
              </a:rPr>
              <a:t> определены рамки перехода работы рынка от модели “единого покупателя” к модели прямых договоров и балансирующего рынка, а именно – к концу 2012 года должен начаться процесс перехода и завершиться - к окончанию 2014</a:t>
            </a:r>
            <a:r>
              <a:rPr lang="ru-RU">
                <a:solidFill>
                  <a:srgbClr val="000099"/>
                </a:solidFill>
                <a:latin typeface="Calibri" pitchFamily="34" charset="0"/>
              </a:rPr>
              <a:t>.</a:t>
            </a:r>
            <a:r>
              <a:rPr lang="ru-RU">
                <a:solidFill>
                  <a:srgbClr val="000099"/>
                </a:solidFill>
                <a:latin typeface="Calibri" pitchFamily="34" charset="0"/>
                <a:cs typeface="Times New Roman" pitchFamily="18" charset="0"/>
              </a:rPr>
              <a:t>  </a:t>
            </a:r>
            <a:endParaRPr lang="ru-RU">
              <a:solidFill>
                <a:srgbClr val="000099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44EA42-0DCE-4237-A28E-C3CB1C203E4A}" type="slidenum">
              <a:rPr lang="uk-UA">
                <a:latin typeface="Times New Roman" pitchFamily="18" charset="0"/>
              </a:rPr>
              <a:pPr>
                <a:defRPr/>
              </a:pPr>
              <a:t>3</a:t>
            </a:fld>
            <a:endParaRPr lang="uk-UA">
              <a:latin typeface="Times New Roman" pitchFamily="18" charset="0"/>
            </a:endParaRPr>
          </a:p>
        </p:txBody>
      </p:sp>
      <p:sp>
        <p:nvSpPr>
          <p:cNvPr id="18434" name="Rectangle 3"/>
          <p:cNvSpPr>
            <a:spLocks noChangeArrowheads="1"/>
          </p:cNvSpPr>
          <p:nvPr/>
        </p:nvSpPr>
        <p:spPr bwMode="auto">
          <a:xfrm>
            <a:off x="0" y="214313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solidFill>
                  <a:srgbClr val="000099"/>
                </a:solidFill>
                <a:latin typeface="Calibri" pitchFamily="34" charset="0"/>
              </a:rPr>
              <a:t>Энергетическое сообщество</a:t>
            </a:r>
            <a:endParaRPr lang="ru-RU" sz="2800" b="1">
              <a:solidFill>
                <a:srgbClr val="000099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18435" name="Rectangle 11"/>
          <p:cNvSpPr>
            <a:spLocks noChangeArrowheads="1"/>
          </p:cNvSpPr>
          <p:nvPr/>
        </p:nvSpPr>
        <p:spPr bwMode="auto">
          <a:xfrm>
            <a:off x="1714500" y="1023938"/>
            <a:ext cx="7143750" cy="144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381000" algn="just"/>
            <a:r>
              <a:rPr lang="ru-RU" sz="2200">
                <a:solidFill>
                  <a:srgbClr val="000099"/>
                </a:solidFill>
                <a:latin typeface="Calibri" pitchFamily="34" charset="0"/>
              </a:rPr>
              <a:t>Закон Украины «О ратификации Протокола о присоединении Украины к Договору о создании Энергетического Сообщества» от 15 декабря 2010 года № 2787-</a:t>
            </a:r>
            <a:r>
              <a:rPr lang="en-US" sz="2200">
                <a:solidFill>
                  <a:srgbClr val="000099"/>
                </a:solidFill>
                <a:latin typeface="Calibri" pitchFamily="34" charset="0"/>
              </a:rPr>
              <a:t>VI.</a:t>
            </a:r>
            <a:endParaRPr lang="ru-RU" sz="2200">
              <a:solidFill>
                <a:srgbClr val="000099"/>
              </a:solidFill>
              <a:latin typeface="Calibri" pitchFamily="34" charset="0"/>
            </a:endParaRPr>
          </a:p>
        </p:txBody>
      </p:sp>
      <p:pic>
        <p:nvPicPr>
          <p:cNvPr id="18436" name="Picture 8" descr="Логотип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286500"/>
            <a:ext cx="6096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7" name="Rectangle 11"/>
          <p:cNvSpPr>
            <a:spLocks noChangeArrowheads="1"/>
          </p:cNvSpPr>
          <p:nvPr/>
        </p:nvSpPr>
        <p:spPr bwMode="auto">
          <a:xfrm>
            <a:off x="1714500" y="4643438"/>
            <a:ext cx="7143750" cy="144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381000" algn="just"/>
            <a:r>
              <a:rPr lang="ru-RU" sz="2200">
                <a:solidFill>
                  <a:srgbClr val="000099"/>
                </a:solidFill>
                <a:latin typeface="Calibri" pitchFamily="34" charset="0"/>
              </a:rPr>
              <a:t>Договор об основании Энергетического Сообщества предусматривает создание регионального рынка, который в будущем планируется интегрировать во внутренний рынок электроэнергии ЕС</a:t>
            </a:r>
          </a:p>
        </p:txBody>
      </p:sp>
      <p:pic>
        <p:nvPicPr>
          <p:cNvPr id="11" name="Рисунок 10" descr="LAP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313" y="4632325"/>
            <a:ext cx="1439862" cy="1439863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12" name="Рисунок 11" descr="UA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4313" y="2774950"/>
            <a:ext cx="1439862" cy="1439863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14" name="Рисунок 13" descr="ECOm_2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4313" y="1023938"/>
            <a:ext cx="1439862" cy="1439862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18441" name="Rectangle 11"/>
          <p:cNvSpPr>
            <a:spLocks noChangeArrowheads="1"/>
          </p:cNvSpPr>
          <p:nvPr/>
        </p:nvSpPr>
        <p:spPr bwMode="auto">
          <a:xfrm>
            <a:off x="1785938" y="2643188"/>
            <a:ext cx="7143750" cy="178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381000" algn="just"/>
            <a:r>
              <a:rPr lang="ru-RU" sz="2200">
                <a:solidFill>
                  <a:srgbClr val="000099"/>
                </a:solidFill>
                <a:latin typeface="Calibri" pitchFamily="34" charset="0"/>
              </a:rPr>
              <a:t>Присоединение к Энергетическому сообществу с</a:t>
            </a:r>
            <a:br>
              <a:rPr lang="ru-RU" sz="2200">
                <a:solidFill>
                  <a:srgbClr val="000099"/>
                </a:solidFill>
                <a:latin typeface="Calibri" pitchFamily="34" charset="0"/>
              </a:rPr>
            </a:br>
            <a:r>
              <a:rPr lang="ru-RU" sz="2200">
                <a:solidFill>
                  <a:srgbClr val="000099"/>
                </a:solidFill>
                <a:latin typeface="Calibri" pitchFamily="34" charset="0"/>
              </a:rPr>
              <a:t>1 февраля 2011 года открывает для страны, как новые перспективы, так и накладывает серьезную ответственность по реформированию национального энергетического сектора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0876025"/>
              </p:ext>
            </p:extLst>
          </p:nvPr>
        </p:nvGraphicFramePr>
        <p:xfrm>
          <a:off x="133350" y="785813"/>
          <a:ext cx="8929750" cy="41449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52"/>
                <a:gridCol w="804106"/>
                <a:gridCol w="1071570"/>
                <a:gridCol w="1124720"/>
                <a:gridCol w="1143008"/>
                <a:gridCol w="1375610"/>
                <a:gridCol w="1115576"/>
                <a:gridCol w="1143008"/>
              </a:tblGrid>
              <a:tr h="419684">
                <a:tc gridSpan="8"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Товарный рынок</a:t>
                      </a:r>
                      <a:r>
                        <a:rPr lang="en-US" sz="2000" dirty="0" smtClean="0"/>
                        <a:t> </a:t>
                      </a:r>
                      <a:r>
                        <a:rPr lang="ru-RU" sz="2000" dirty="0" smtClean="0"/>
                        <a:t>электроэнергии</a:t>
                      </a:r>
                      <a:endParaRPr lang="uk-UA" sz="2000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</a:tr>
              <a:tr h="805787"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Рынок прямых двусторонних договоров</a:t>
                      </a:r>
                      <a:endParaRPr lang="uk-UA" sz="1200" b="1" kern="1200" baseline="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b="1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Спотовый</a:t>
                      </a:r>
                      <a:r>
                        <a:rPr lang="ru-RU" sz="1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рынок торговли электроэнергией (краткосрочный)</a:t>
                      </a:r>
                      <a:endParaRPr lang="uk-UA" sz="1200" b="1" kern="1200" baseline="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Планирование</a:t>
                      </a:r>
                      <a:endParaRPr lang="uk-UA" sz="1200" b="1" kern="1200" baseline="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Балансирующий рынок</a:t>
                      </a:r>
                      <a:endParaRPr lang="uk-UA" sz="1200" b="1" kern="1200" baseline="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Финансовые расчеты</a:t>
                      </a:r>
                      <a:endParaRPr lang="uk-UA" sz="1200" b="1" kern="1200" baseline="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</a:tr>
              <a:tr h="622477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Годы, месяцы, дни</a:t>
                      </a:r>
                      <a:endParaRPr lang="uk-UA" sz="11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Рынок на сутки вперед</a:t>
                      </a:r>
                      <a:endParaRPr lang="uk-UA" sz="11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err="1" smtClean="0">
                          <a:solidFill>
                            <a:schemeClr val="bg1"/>
                          </a:solidFill>
                        </a:rPr>
                        <a:t>Внутридневной</a:t>
                      </a:r>
                      <a:r>
                        <a:rPr lang="ru-RU" sz="1000" b="1" dirty="0" smtClean="0">
                          <a:solidFill>
                            <a:schemeClr val="bg1"/>
                          </a:solidFill>
                        </a:rPr>
                        <a:t> рынок</a:t>
                      </a:r>
                      <a:endParaRPr lang="uk-UA" sz="1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До режима </a:t>
                      </a:r>
                      <a:br>
                        <a:rPr lang="ru-RU" sz="1100" b="1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реального времени</a:t>
                      </a:r>
                      <a:endParaRPr lang="uk-UA" sz="11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Режим реального времени</a:t>
                      </a:r>
                      <a:endParaRPr lang="uk-UA" sz="11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После суток</a:t>
                      </a:r>
                      <a:br>
                        <a:rPr lang="ru-RU" sz="1100" b="1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 поставки</a:t>
                      </a:r>
                      <a:endParaRPr lang="uk-UA" sz="11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</a:tr>
              <a:tr h="588193"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/>
                        <a:t>Поставщики и производители</a:t>
                      </a:r>
                      <a:endParaRPr lang="uk-UA" sz="1050" b="1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050" b="1" dirty="0" smtClean="0"/>
                        <a:t>Оператор</a:t>
                      </a:r>
                      <a:r>
                        <a:rPr lang="en-US" sz="1050" b="1" dirty="0" smtClean="0"/>
                        <a:t> </a:t>
                      </a:r>
                      <a:r>
                        <a:rPr lang="ru-RU" sz="1050" b="1" dirty="0" smtClean="0"/>
                        <a:t>рынка </a:t>
                      </a:r>
                    </a:p>
                    <a:p>
                      <a:pPr algn="ctr"/>
                      <a:r>
                        <a:rPr lang="ru-RU" sz="1050" b="1" dirty="0" smtClean="0"/>
                        <a:t>( </a:t>
                      </a:r>
                      <a:r>
                        <a:rPr lang="ru-RU" sz="1050" b="1" dirty="0" err="1" smtClean="0"/>
                        <a:t>спотового</a:t>
                      </a:r>
                      <a:r>
                        <a:rPr lang="ru-RU" sz="1050" b="1" dirty="0" smtClean="0"/>
                        <a:t>)</a:t>
                      </a:r>
                      <a:endParaRPr lang="uk-UA" sz="1050" b="1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/>
                        <a:t>Администратор расчетов</a:t>
                      </a:r>
                      <a:endParaRPr lang="uk-UA" sz="1050" b="1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/>
                        <a:t>Системный оператор</a:t>
                      </a:r>
                      <a:endParaRPr lang="uk-UA" sz="1050" b="1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/>
                        <a:t>Системный оператор</a:t>
                      </a:r>
                      <a:endParaRPr lang="uk-UA" sz="1050" b="1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/>
                        <a:t>Администратор расчетов</a:t>
                      </a:r>
                      <a:endParaRPr lang="uk-UA" sz="1050" b="1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/>
                        <a:t>Администратор коммерческого учета</a:t>
                      </a:r>
                      <a:endParaRPr lang="uk-UA" sz="1050" b="1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1278635">
                <a:tc>
                  <a:txBody>
                    <a:bodyPr/>
                    <a:lstStyle/>
                    <a:p>
                      <a:pPr algn="l"/>
                      <a:r>
                        <a:rPr lang="ru-RU" sz="1050" dirty="0" smtClean="0"/>
                        <a:t>Заключение прямых двусторонних договоров</a:t>
                      </a:r>
                      <a:endParaRPr lang="uk-UA" sz="105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ru-RU" sz="1050" dirty="0" smtClean="0"/>
                        <a:t> Торговля</a:t>
                      </a:r>
                      <a:r>
                        <a:rPr lang="ru-RU" sz="1050" baseline="0" dirty="0" smtClean="0"/>
                        <a:t> унифицированными продуктами с учетом сетевых ограничений для у</a:t>
                      </a:r>
                      <a:r>
                        <a:rPr lang="ru-RU" sz="1050" dirty="0" smtClean="0"/>
                        <a:t>точнения договорных</a:t>
                      </a:r>
                      <a:r>
                        <a:rPr lang="ru-RU" sz="1050" baseline="0" dirty="0" smtClean="0"/>
                        <a:t> объемов участников рынка</a:t>
                      </a:r>
                    </a:p>
                    <a:p>
                      <a:pPr algn="l">
                        <a:buFont typeface="Arial" pitchFamily="34" charset="0"/>
                        <a:buNone/>
                      </a:pPr>
                      <a:endParaRPr lang="ru-RU" sz="105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05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5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Определение равновесной (индикативной) цены и объема</a:t>
                      </a:r>
                      <a:endParaRPr lang="uk-UA" sz="105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dirty="0" smtClean="0"/>
                        <a:t>Составление торгового</a:t>
                      </a:r>
                      <a:r>
                        <a:rPr lang="ru-RU" sz="1050" baseline="0" dirty="0" smtClean="0"/>
                        <a:t> графика</a:t>
                      </a:r>
                      <a:endParaRPr lang="uk-UA" sz="1050" dirty="0" smtClean="0"/>
                    </a:p>
                    <a:p>
                      <a:pPr algn="l"/>
                      <a:endParaRPr lang="uk-UA" sz="105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20" dirty="0" smtClean="0"/>
                        <a:t>Прием заявок и предложений для планирования работы балансирующего  рынка</a:t>
                      </a:r>
                      <a:endParaRPr lang="uk-UA" sz="102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50" dirty="0" smtClean="0"/>
                        <a:t>Балансирование производства и потребления для обеспечения стабильной и надежной работы ОЭС Украины</a:t>
                      </a:r>
                      <a:endParaRPr lang="uk-UA" sz="105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50" dirty="0" smtClean="0"/>
                        <a:t>Определение финансовых</a:t>
                      </a:r>
                      <a:r>
                        <a:rPr lang="ru-RU" sz="1050" baseline="0" dirty="0" smtClean="0"/>
                        <a:t> обязательств участников рынка</a:t>
                      </a:r>
                      <a:endParaRPr lang="uk-UA" sz="105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50" dirty="0" smtClean="0"/>
                        <a:t>Формирование данных коммерческого учета</a:t>
                      </a:r>
                      <a:endParaRPr lang="uk-UA" sz="105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0"/>
            <a:ext cx="9144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0099"/>
                </a:solidFill>
                <a:latin typeface="+mj-lt"/>
              </a:rPr>
              <a:t>Основные задачи и роли на рынке двусторонних договоров и балансирования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786063" y="5318125"/>
            <a:ext cx="4071937" cy="25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020" dirty="0">
                <a:solidFill>
                  <a:schemeClr val="dk1"/>
                </a:solidFill>
                <a:latin typeface="+mn-lt"/>
              </a:rPr>
              <a:t>Проведение централизованных  </a:t>
            </a:r>
            <a:r>
              <a:rPr lang="ru-RU" sz="1020" dirty="0" err="1">
                <a:solidFill>
                  <a:schemeClr val="dk1"/>
                </a:solidFill>
                <a:latin typeface="+mn-lt"/>
              </a:rPr>
              <a:t>клирингово-финансовых</a:t>
            </a:r>
            <a:r>
              <a:rPr lang="ru-RU" sz="1020" dirty="0">
                <a:solidFill>
                  <a:schemeClr val="dk1"/>
                </a:solidFill>
                <a:latin typeface="+mn-lt"/>
              </a:rPr>
              <a:t> операций</a:t>
            </a:r>
            <a:endParaRPr lang="uk-UA" sz="1020" dirty="0">
              <a:solidFill>
                <a:schemeClr val="dk1"/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86063" y="5961063"/>
            <a:ext cx="4071937" cy="254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050" b="1" dirty="0">
                <a:solidFill>
                  <a:schemeClr val="dk1"/>
                </a:solidFill>
              </a:rPr>
              <a:t>Уполномоченный банк</a:t>
            </a:r>
            <a:endParaRPr lang="uk-UA" sz="1050" b="1" dirty="0">
              <a:solidFill>
                <a:schemeClr val="dk1"/>
              </a:solidFill>
            </a:endParaRPr>
          </a:p>
        </p:txBody>
      </p:sp>
      <p:cxnSp>
        <p:nvCxnSpPr>
          <p:cNvPr id="23" name="Прямая со стрелкой 22"/>
          <p:cNvCxnSpPr/>
          <p:nvPr/>
        </p:nvCxnSpPr>
        <p:spPr>
          <a:xfrm rot="10800000">
            <a:off x="6865938" y="5429250"/>
            <a:ext cx="428625" cy="1588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2286000" y="5429250"/>
            <a:ext cx="500063" cy="1588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5400000" flipH="1" flipV="1">
            <a:off x="4521200" y="5767388"/>
            <a:ext cx="388937" cy="1588"/>
          </a:xfrm>
          <a:prstGeom prst="line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5400000" flipH="1" flipV="1">
            <a:off x="2035175" y="5180013"/>
            <a:ext cx="500063" cy="1587"/>
          </a:xfrm>
          <a:prstGeom prst="line">
            <a:avLst/>
          </a:prstGeom>
          <a:ln w="2540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5400000" flipH="1" flipV="1">
            <a:off x="7037387" y="5180013"/>
            <a:ext cx="500063" cy="1588"/>
          </a:xfrm>
          <a:prstGeom prst="line">
            <a:avLst/>
          </a:prstGeom>
          <a:ln w="2540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507" name="Picture 8" descr="Логотип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286500"/>
            <a:ext cx="6096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Прямая со стрелкой 11"/>
          <p:cNvCxnSpPr/>
          <p:nvPr/>
        </p:nvCxnSpPr>
        <p:spPr>
          <a:xfrm>
            <a:off x="6084168" y="4941168"/>
            <a:ext cx="1" cy="360040"/>
          </a:xfrm>
          <a:prstGeom prst="straightConnector1">
            <a:avLst/>
          </a:prstGeom>
          <a:ln w="25400"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5148D1-1EDB-4CD6-BA6F-5C9266B42907}" type="slidenum">
              <a:rPr lang="uk-UA"/>
              <a:pPr>
                <a:defRPr/>
              </a:pPr>
              <a:t>5</a:t>
            </a:fld>
            <a:endParaRPr lang="uk-UA"/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-304800" y="0"/>
            <a:ext cx="9753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400" b="1" dirty="0">
                <a:solidFill>
                  <a:srgbClr val="000099"/>
                </a:solidFill>
                <a:latin typeface="+mj-lt"/>
              </a:rPr>
              <a:t>Организационные изменения работы ДП «</a:t>
            </a:r>
            <a:r>
              <a:rPr lang="ru-RU" sz="2400" b="1" dirty="0" err="1">
                <a:solidFill>
                  <a:srgbClr val="000099"/>
                </a:solidFill>
                <a:latin typeface="+mj-lt"/>
              </a:rPr>
              <a:t>Энергорынок</a:t>
            </a:r>
            <a:r>
              <a:rPr lang="ru-RU" sz="2400" b="1" dirty="0">
                <a:solidFill>
                  <a:srgbClr val="000099"/>
                </a:solidFill>
                <a:latin typeface="+mj-lt"/>
              </a:rPr>
              <a:t>»</a:t>
            </a:r>
          </a:p>
        </p:txBody>
      </p:sp>
      <p:sp>
        <p:nvSpPr>
          <p:cNvPr id="10265" name="Text Box 25"/>
          <p:cNvSpPr txBox="1">
            <a:spLocks noChangeArrowheads="1"/>
          </p:cNvSpPr>
          <p:nvPr/>
        </p:nvSpPr>
        <p:spPr bwMode="auto">
          <a:xfrm>
            <a:off x="2133600" y="838200"/>
            <a:ext cx="5105400" cy="37623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dirty="0">
                <a:solidFill>
                  <a:schemeClr val="accent2"/>
                </a:solidFill>
                <a:latin typeface="+mn-lt"/>
              </a:rPr>
              <a:t>Государственное предприятие “</a:t>
            </a:r>
            <a:r>
              <a:rPr lang="ru-RU" dirty="0" err="1">
                <a:solidFill>
                  <a:schemeClr val="accent2"/>
                </a:solidFill>
                <a:latin typeface="+mn-lt"/>
              </a:rPr>
              <a:t>Энергорынок</a:t>
            </a:r>
            <a:r>
              <a:rPr lang="ru-RU" dirty="0">
                <a:solidFill>
                  <a:schemeClr val="accent2"/>
                </a:solidFill>
                <a:latin typeface="+mn-lt"/>
              </a:rPr>
              <a:t>”</a:t>
            </a:r>
          </a:p>
        </p:txBody>
      </p:sp>
      <p:sp>
        <p:nvSpPr>
          <p:cNvPr id="10266" name="Text Box 26"/>
          <p:cNvSpPr txBox="1">
            <a:spLocks noChangeArrowheads="1"/>
          </p:cNvSpPr>
          <p:nvPr/>
        </p:nvSpPr>
        <p:spPr bwMode="auto">
          <a:xfrm rot="16200000">
            <a:off x="-223837" y="2138362"/>
            <a:ext cx="1835150" cy="739775"/>
          </a:xfrm>
          <a:prstGeom prst="rect">
            <a:avLst/>
          </a:prstGeom>
          <a:ln/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1400" dirty="0"/>
              <a:t>Оптовый поставщик           электрической энергии</a:t>
            </a:r>
          </a:p>
        </p:txBody>
      </p:sp>
      <p:sp>
        <p:nvSpPr>
          <p:cNvPr id="10267" name="Text Box 27"/>
          <p:cNvSpPr txBox="1">
            <a:spLocks noChangeArrowheads="1"/>
          </p:cNvSpPr>
          <p:nvPr/>
        </p:nvSpPr>
        <p:spPr bwMode="auto">
          <a:xfrm rot="16200000">
            <a:off x="747713" y="2141537"/>
            <a:ext cx="1828800" cy="739775"/>
          </a:xfrm>
          <a:prstGeom prst="rect">
            <a:avLst/>
          </a:prstGeom>
          <a:ln/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1400" dirty="0"/>
              <a:t>Распорядитель системы расчетов ОРЭ</a:t>
            </a:r>
          </a:p>
        </p:txBody>
      </p:sp>
      <p:sp>
        <p:nvSpPr>
          <p:cNvPr id="10268" name="Text Box 28"/>
          <p:cNvSpPr txBox="1">
            <a:spLocks noChangeArrowheads="1"/>
          </p:cNvSpPr>
          <p:nvPr/>
        </p:nvSpPr>
        <p:spPr bwMode="auto">
          <a:xfrm rot="16200000">
            <a:off x="1787526" y="2249487"/>
            <a:ext cx="1828800" cy="523875"/>
          </a:xfrm>
          <a:prstGeom prst="rect">
            <a:avLst/>
          </a:prstGeom>
          <a:ln/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sz="1400" dirty="0"/>
              <a:t>Распорядитель средств ОРЭ</a:t>
            </a:r>
          </a:p>
        </p:txBody>
      </p:sp>
      <p:sp>
        <p:nvSpPr>
          <p:cNvPr id="10269" name="Text Box 29"/>
          <p:cNvSpPr txBox="1">
            <a:spLocks noChangeArrowheads="1"/>
          </p:cNvSpPr>
          <p:nvPr/>
        </p:nvSpPr>
        <p:spPr bwMode="auto">
          <a:xfrm rot="16200000">
            <a:off x="3103563" y="1820863"/>
            <a:ext cx="1828800" cy="1377950"/>
          </a:xfrm>
          <a:prstGeom prst="rect">
            <a:avLst/>
          </a:prstGeom>
          <a:ln/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1400" dirty="0"/>
              <a:t>Главный Оператор системы коммерческого учета электрической энергии ОРЭ Украины</a:t>
            </a:r>
          </a:p>
        </p:txBody>
      </p:sp>
      <p:sp>
        <p:nvSpPr>
          <p:cNvPr id="10270" name="Text Box 30"/>
          <p:cNvSpPr txBox="1">
            <a:spLocks noChangeArrowheads="1"/>
          </p:cNvSpPr>
          <p:nvPr/>
        </p:nvSpPr>
        <p:spPr bwMode="auto">
          <a:xfrm rot="16200000">
            <a:off x="4222750" y="2247900"/>
            <a:ext cx="1828800" cy="527050"/>
          </a:xfrm>
          <a:prstGeom prst="rect">
            <a:avLst/>
          </a:prstGeom>
          <a:ln/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1400" dirty="0"/>
              <a:t>Секретариат Совета ОРЭ</a:t>
            </a:r>
          </a:p>
        </p:txBody>
      </p:sp>
      <p:sp>
        <p:nvSpPr>
          <p:cNvPr id="10271" name="Text Box 31"/>
          <p:cNvSpPr txBox="1">
            <a:spLocks noChangeArrowheads="1"/>
          </p:cNvSpPr>
          <p:nvPr/>
        </p:nvSpPr>
        <p:spPr bwMode="auto">
          <a:xfrm rot="16200000">
            <a:off x="4879976" y="2354262"/>
            <a:ext cx="1828800" cy="314325"/>
          </a:xfrm>
          <a:prstGeom prst="rect">
            <a:avLst/>
          </a:prstGeom>
          <a:ln/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1400" dirty="0"/>
              <a:t>Расчетный центр </a:t>
            </a:r>
          </a:p>
        </p:txBody>
      </p:sp>
      <p:sp>
        <p:nvSpPr>
          <p:cNvPr id="10272" name="Text Box 32"/>
          <p:cNvSpPr txBox="1">
            <a:spLocks noChangeArrowheads="1"/>
          </p:cNvSpPr>
          <p:nvPr/>
        </p:nvSpPr>
        <p:spPr bwMode="auto">
          <a:xfrm rot="16200000">
            <a:off x="6016626" y="1930400"/>
            <a:ext cx="1828800" cy="1165225"/>
          </a:xfrm>
          <a:prstGeom prst="rect">
            <a:avLst/>
          </a:prstGeom>
          <a:ln/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1400" dirty="0"/>
              <a:t>Сторона ДЧОРЭ, сопровождающая систему обеспечения функционирования ОРЭ</a:t>
            </a:r>
          </a:p>
        </p:txBody>
      </p:sp>
      <p:sp>
        <p:nvSpPr>
          <p:cNvPr id="10273" name="Text Box 33"/>
          <p:cNvSpPr txBox="1">
            <a:spLocks noChangeArrowheads="1"/>
          </p:cNvSpPr>
          <p:nvPr/>
        </p:nvSpPr>
        <p:spPr bwMode="auto">
          <a:xfrm rot="16200000">
            <a:off x="7410450" y="2038350"/>
            <a:ext cx="1828800" cy="952500"/>
          </a:xfrm>
          <a:prstGeom prst="rect">
            <a:avLst/>
          </a:prstGeom>
          <a:ln/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1400" dirty="0"/>
              <a:t>Внедрение и сопровождение договорных отношений</a:t>
            </a:r>
          </a:p>
        </p:txBody>
      </p:sp>
      <p:sp>
        <p:nvSpPr>
          <p:cNvPr id="20492" name="Line 35"/>
          <p:cNvSpPr>
            <a:spLocks noChangeShapeType="1"/>
          </p:cNvSpPr>
          <p:nvPr/>
        </p:nvSpPr>
        <p:spPr bwMode="auto">
          <a:xfrm>
            <a:off x="685800" y="1371600"/>
            <a:ext cx="7696200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493" name="Line 36"/>
          <p:cNvSpPr>
            <a:spLocks noChangeShapeType="1"/>
          </p:cNvSpPr>
          <p:nvPr/>
        </p:nvSpPr>
        <p:spPr bwMode="auto">
          <a:xfrm>
            <a:off x="685800" y="13716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494" name="Line 37"/>
          <p:cNvSpPr>
            <a:spLocks noChangeShapeType="1"/>
          </p:cNvSpPr>
          <p:nvPr/>
        </p:nvSpPr>
        <p:spPr bwMode="auto">
          <a:xfrm>
            <a:off x="1676400" y="13716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495" name="Line 38"/>
          <p:cNvSpPr>
            <a:spLocks noChangeShapeType="1"/>
          </p:cNvSpPr>
          <p:nvPr/>
        </p:nvSpPr>
        <p:spPr bwMode="auto">
          <a:xfrm>
            <a:off x="2667000" y="13716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496" name="Line 39"/>
          <p:cNvSpPr>
            <a:spLocks noChangeShapeType="1"/>
          </p:cNvSpPr>
          <p:nvPr/>
        </p:nvSpPr>
        <p:spPr bwMode="auto">
          <a:xfrm>
            <a:off x="3962400" y="13716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497" name="Line 40"/>
          <p:cNvSpPr>
            <a:spLocks noChangeShapeType="1"/>
          </p:cNvSpPr>
          <p:nvPr/>
        </p:nvSpPr>
        <p:spPr bwMode="auto">
          <a:xfrm>
            <a:off x="5105400" y="13716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498" name="Line 41"/>
          <p:cNvSpPr>
            <a:spLocks noChangeShapeType="1"/>
          </p:cNvSpPr>
          <p:nvPr/>
        </p:nvSpPr>
        <p:spPr bwMode="auto">
          <a:xfrm>
            <a:off x="5791200" y="13716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499" name="Line 42"/>
          <p:cNvSpPr>
            <a:spLocks noChangeShapeType="1"/>
          </p:cNvSpPr>
          <p:nvPr/>
        </p:nvSpPr>
        <p:spPr bwMode="auto">
          <a:xfrm>
            <a:off x="6934200" y="13716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500" name="Line 43"/>
          <p:cNvSpPr>
            <a:spLocks noChangeShapeType="1"/>
          </p:cNvSpPr>
          <p:nvPr/>
        </p:nvSpPr>
        <p:spPr bwMode="auto">
          <a:xfrm>
            <a:off x="8382000" y="13716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501" name="Line 44"/>
          <p:cNvSpPr>
            <a:spLocks noChangeShapeType="1"/>
          </p:cNvSpPr>
          <p:nvPr/>
        </p:nvSpPr>
        <p:spPr bwMode="auto">
          <a:xfrm>
            <a:off x="4572000" y="12192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85" name="Text Box 45"/>
          <p:cNvSpPr txBox="1">
            <a:spLocks noChangeArrowheads="1"/>
          </p:cNvSpPr>
          <p:nvPr/>
        </p:nvSpPr>
        <p:spPr bwMode="auto">
          <a:xfrm>
            <a:off x="219075" y="4376738"/>
            <a:ext cx="8567738" cy="3381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1600" dirty="0">
                <a:solidFill>
                  <a:schemeClr val="accent2"/>
                </a:solidFill>
                <a:latin typeface="+mn-lt"/>
              </a:rPr>
              <a:t>ГП “</a:t>
            </a:r>
            <a:r>
              <a:rPr lang="ru-RU" sz="1600" dirty="0" err="1">
                <a:solidFill>
                  <a:schemeClr val="accent2"/>
                </a:solidFill>
                <a:latin typeface="+mn-lt"/>
              </a:rPr>
              <a:t>Энергорынок</a:t>
            </a:r>
            <a:r>
              <a:rPr lang="ru-RU" sz="1600" dirty="0">
                <a:solidFill>
                  <a:schemeClr val="accent2"/>
                </a:solidFill>
                <a:latin typeface="+mn-lt"/>
              </a:rPr>
              <a:t>”</a:t>
            </a:r>
          </a:p>
        </p:txBody>
      </p:sp>
      <p:sp>
        <p:nvSpPr>
          <p:cNvPr id="20503" name="Line 47"/>
          <p:cNvSpPr>
            <a:spLocks noChangeShapeType="1"/>
          </p:cNvSpPr>
          <p:nvPr/>
        </p:nvSpPr>
        <p:spPr bwMode="auto">
          <a:xfrm>
            <a:off x="0" y="3733800"/>
            <a:ext cx="9144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94" name="Rectangle 54"/>
          <p:cNvSpPr>
            <a:spLocks noChangeArrowheads="1"/>
          </p:cNvSpPr>
          <p:nvPr/>
        </p:nvSpPr>
        <p:spPr bwMode="auto">
          <a:xfrm>
            <a:off x="285750" y="5105400"/>
            <a:ext cx="1490663" cy="1109663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uk-UA"/>
          </a:p>
        </p:txBody>
      </p:sp>
      <p:sp>
        <p:nvSpPr>
          <p:cNvPr id="10295" name="Text Box 55"/>
          <p:cNvSpPr txBox="1">
            <a:spLocks noChangeArrowheads="1"/>
          </p:cNvSpPr>
          <p:nvPr/>
        </p:nvSpPr>
        <p:spPr bwMode="auto">
          <a:xfrm>
            <a:off x="342900" y="5259388"/>
            <a:ext cx="1371600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1500" dirty="0">
                <a:latin typeface="+mn-lt"/>
              </a:rPr>
              <a:t>Долги</a:t>
            </a:r>
            <a:br>
              <a:rPr lang="ru-RU" sz="1500" dirty="0">
                <a:latin typeface="+mn-lt"/>
              </a:rPr>
            </a:br>
            <a:r>
              <a:rPr lang="ru-RU" sz="1500" dirty="0">
                <a:latin typeface="+mn-lt"/>
              </a:rPr>
              <a:t> и работа с ними</a:t>
            </a:r>
          </a:p>
        </p:txBody>
      </p:sp>
      <p:sp>
        <p:nvSpPr>
          <p:cNvPr id="10296" name="Rectangle 56"/>
          <p:cNvSpPr>
            <a:spLocks noChangeArrowheads="1"/>
          </p:cNvSpPr>
          <p:nvPr/>
        </p:nvSpPr>
        <p:spPr bwMode="auto">
          <a:xfrm>
            <a:off x="2314575" y="5105400"/>
            <a:ext cx="1971675" cy="11430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uk-UA"/>
          </a:p>
        </p:txBody>
      </p:sp>
      <p:sp>
        <p:nvSpPr>
          <p:cNvPr id="10297" name="Text Box 57"/>
          <p:cNvSpPr txBox="1">
            <a:spLocks noChangeArrowheads="1"/>
          </p:cNvSpPr>
          <p:nvPr/>
        </p:nvSpPr>
        <p:spPr bwMode="auto">
          <a:xfrm>
            <a:off x="2214563" y="5357813"/>
            <a:ext cx="214312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1500" dirty="0">
                <a:latin typeface="+mn-lt"/>
              </a:rPr>
              <a:t>Оператор </a:t>
            </a:r>
            <a:r>
              <a:rPr lang="ru-RU" sz="1500" dirty="0" smtClean="0">
                <a:latin typeface="+mn-lt"/>
              </a:rPr>
              <a:t>рынка (</a:t>
            </a:r>
            <a:r>
              <a:rPr lang="ru-RU" sz="1500" dirty="0" err="1" smtClean="0">
                <a:latin typeface="+mn-lt"/>
              </a:rPr>
              <a:t>спотового</a:t>
            </a:r>
            <a:r>
              <a:rPr lang="ru-RU" sz="1500" dirty="0" smtClean="0">
                <a:latin typeface="+mn-lt"/>
              </a:rPr>
              <a:t>)</a:t>
            </a:r>
            <a:endParaRPr lang="ru-RU" sz="1500" dirty="0">
              <a:latin typeface="+mn-lt"/>
            </a:endParaRPr>
          </a:p>
        </p:txBody>
      </p:sp>
      <p:sp>
        <p:nvSpPr>
          <p:cNvPr id="10298" name="Rectangle 58"/>
          <p:cNvSpPr>
            <a:spLocks noChangeArrowheads="1"/>
          </p:cNvSpPr>
          <p:nvPr/>
        </p:nvSpPr>
        <p:spPr bwMode="auto">
          <a:xfrm>
            <a:off x="4500563" y="5105400"/>
            <a:ext cx="2071687" cy="11430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uk-UA"/>
          </a:p>
        </p:txBody>
      </p:sp>
      <p:sp>
        <p:nvSpPr>
          <p:cNvPr id="10299" name="Text Box 59"/>
          <p:cNvSpPr txBox="1">
            <a:spLocks noChangeArrowheads="1"/>
          </p:cNvSpPr>
          <p:nvPr/>
        </p:nvSpPr>
        <p:spPr bwMode="auto">
          <a:xfrm>
            <a:off x="4572000" y="5357813"/>
            <a:ext cx="1928813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1500" dirty="0">
                <a:latin typeface="+mn-lt"/>
              </a:rPr>
              <a:t>Администратор расчетов</a:t>
            </a:r>
          </a:p>
        </p:txBody>
      </p:sp>
      <p:sp>
        <p:nvSpPr>
          <p:cNvPr id="10301" name="Rectangle 61"/>
          <p:cNvSpPr>
            <a:spLocks noChangeArrowheads="1"/>
          </p:cNvSpPr>
          <p:nvPr/>
        </p:nvSpPr>
        <p:spPr bwMode="auto">
          <a:xfrm>
            <a:off x="6715125" y="5105400"/>
            <a:ext cx="2071688" cy="11430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uk-UA"/>
          </a:p>
        </p:txBody>
      </p:sp>
      <p:sp>
        <p:nvSpPr>
          <p:cNvPr id="10302" name="Text Box 62"/>
          <p:cNvSpPr txBox="1">
            <a:spLocks noChangeArrowheads="1"/>
          </p:cNvSpPr>
          <p:nvPr/>
        </p:nvSpPr>
        <p:spPr bwMode="auto">
          <a:xfrm>
            <a:off x="6715125" y="5357813"/>
            <a:ext cx="2214563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1500" dirty="0">
                <a:latin typeface="+mn-lt"/>
              </a:rPr>
              <a:t>Администратор коммерческого учета</a:t>
            </a:r>
          </a:p>
        </p:txBody>
      </p:sp>
      <p:sp>
        <p:nvSpPr>
          <p:cNvPr id="20512" name="Line 68"/>
          <p:cNvSpPr>
            <a:spLocks noChangeShapeType="1"/>
          </p:cNvSpPr>
          <p:nvPr/>
        </p:nvSpPr>
        <p:spPr bwMode="auto">
          <a:xfrm>
            <a:off x="3286125" y="4724400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513" name="Line 69"/>
          <p:cNvSpPr>
            <a:spLocks noChangeShapeType="1"/>
          </p:cNvSpPr>
          <p:nvPr/>
        </p:nvSpPr>
        <p:spPr bwMode="auto">
          <a:xfrm>
            <a:off x="5643563" y="4724400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514" name="Line 70"/>
          <p:cNvSpPr>
            <a:spLocks noChangeShapeType="1"/>
          </p:cNvSpPr>
          <p:nvPr/>
        </p:nvSpPr>
        <p:spPr bwMode="auto">
          <a:xfrm>
            <a:off x="7572375" y="4724400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313" name="Text Box 73"/>
          <p:cNvSpPr txBox="1">
            <a:spLocks noChangeArrowheads="1"/>
          </p:cNvSpPr>
          <p:nvPr/>
        </p:nvSpPr>
        <p:spPr bwMode="auto">
          <a:xfrm>
            <a:off x="152400" y="457200"/>
            <a:ext cx="8839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1600" dirty="0">
                <a:latin typeface="+mn-lt"/>
              </a:rPr>
              <a:t>Существующее состояние</a:t>
            </a:r>
          </a:p>
        </p:txBody>
      </p:sp>
      <p:sp>
        <p:nvSpPr>
          <p:cNvPr id="20516" name="Text Box 74"/>
          <p:cNvSpPr txBox="1">
            <a:spLocks noChangeArrowheads="1"/>
          </p:cNvSpPr>
          <p:nvPr/>
        </p:nvSpPr>
        <p:spPr bwMode="auto">
          <a:xfrm>
            <a:off x="1447800" y="3810000"/>
            <a:ext cx="5715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/>
              <a:t>Рынок двусторонних договоров и балансирования</a:t>
            </a:r>
          </a:p>
        </p:txBody>
      </p:sp>
      <p:sp>
        <p:nvSpPr>
          <p:cNvPr id="20517" name="Line 68"/>
          <p:cNvSpPr>
            <a:spLocks noChangeShapeType="1"/>
          </p:cNvSpPr>
          <p:nvPr/>
        </p:nvSpPr>
        <p:spPr bwMode="auto">
          <a:xfrm>
            <a:off x="1000125" y="4714875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20518" name="Picture 8" descr="Логотип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286500"/>
            <a:ext cx="6096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482766"/>
              </p:ext>
            </p:extLst>
          </p:nvPr>
        </p:nvGraphicFramePr>
        <p:xfrm>
          <a:off x="428625" y="911225"/>
          <a:ext cx="8358246" cy="58521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6082"/>
                <a:gridCol w="3214710"/>
                <a:gridCol w="2357454"/>
              </a:tblGrid>
              <a:tr h="59856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Оператор рынка</a:t>
                      </a:r>
                      <a:r>
                        <a:rPr lang="ru-RU" sz="18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ru-RU" sz="1800" b="1" kern="120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спотового</a:t>
                      </a:r>
                      <a:r>
                        <a:rPr lang="ru-RU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uk-UA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Администратор  расчетов</a:t>
                      </a:r>
                    </a:p>
                    <a:p>
                      <a:pPr algn="ctr"/>
                      <a:endParaRPr lang="uk-UA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Администратор коммерческого учета</a:t>
                      </a:r>
                      <a:endParaRPr lang="uk-UA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50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организация торговли электрической энергией на </a:t>
                      </a:r>
                      <a:r>
                        <a:rPr lang="ru-RU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спотовом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рынке (</a:t>
                      </a:r>
                      <a:r>
                        <a:rPr lang="ru-RU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рынке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на сутки вперед РСВ и </a:t>
                      </a:r>
                      <a:r>
                        <a:rPr lang="ru-RU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внутридневном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рынке РВД);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заключение договоров об участии на </a:t>
                      </a:r>
                      <a:r>
                        <a:rPr lang="ru-RU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спотовом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рынке;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регистрация участников </a:t>
                      </a:r>
                      <a:r>
                        <a:rPr lang="ru-RU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спотового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рынка;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проведение торгов на РСВ и РВД;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проведение расчетов на РСВ и РВД;</a:t>
                      </a:r>
                      <a:endParaRPr lang="en-US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создание системы гарантий выполнения обязательств на </a:t>
                      </a:r>
                      <a:r>
                        <a:rPr lang="ru-RU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спотовом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рынке;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информирование о ценах и объемах проданной (купленной) электрической энергии по каждому периоду торгов на РСВ и РВД;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уведомление Администратора расчетов об объемах электрической энергии по заключенным договорам на РСВ и РВД;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выполнение других функций, определенных правилами </a:t>
                      </a:r>
                      <a:r>
                        <a:rPr lang="ru-RU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спотового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рынка;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обеспечение проведения централизованных  финансово-клиринговых операций</a:t>
                      </a:r>
                      <a:endParaRPr lang="uk-UA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заключение договоров о доступе к рынку электрической энергии;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регистрация участников рынка, сторон ответственных за баланс и ведение реестра участников рынка;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регистрация и учет прямых двусторонних договоров и договоров  купли-продажи электроэнергии на </a:t>
                      </a:r>
                      <a:r>
                        <a:rPr lang="ru-RU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спотовом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рынке;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расчет финансовых обязательств участников рынка на </a:t>
                      </a:r>
                      <a:r>
                        <a:rPr lang="ru-RU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спотовом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рынке,  балансирующем рынке,  рынке вспомогательных услуг, рынке доступа к пропускной способности межгосударственных электрических сетей;</a:t>
                      </a:r>
                      <a:endParaRPr lang="en-US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предоставление Системному оператору информации о  заключенных двусторонних договорах, в том числе об импортированной и экспортированной электрической энергии, а также о договорах купли-продажи электрической энергии на </a:t>
                      </a:r>
                      <a:r>
                        <a:rPr lang="ru-RU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спотовом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рынке;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обеспечение создания системы гарантий выполнения обязательств участниками рынка в  соответствии с правилами рынка;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администрирование Правил рынка;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мониторинг соблюдения участниками рынка правил рынка в рамках, предусмотренных правилами рынка;</a:t>
                      </a:r>
                      <a:endParaRPr lang="en-US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обеспечение проведения централизованных  финансово-клиринговых операций</a:t>
                      </a:r>
                      <a:endParaRPr lang="uk-UA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 algn="l" rtl="0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Обеспечение организации коммерческого учета электрической энергии на РДДБ в т.ч.:</a:t>
                      </a:r>
                    </a:p>
                    <a:p>
                      <a:pPr lvl="0" algn="l" rtl="0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обеспечение агрегации, проверки, </a:t>
                      </a:r>
                      <a:r>
                        <a:rPr lang="ru-RU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валидации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и передачи данных коммерческого учета Администратору расчетов;</a:t>
                      </a:r>
                    </a:p>
                    <a:p>
                      <a:pPr lvl="0" algn="l" rtl="0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регистрация и ведение реестра точек коммерческого учета;</a:t>
                      </a:r>
                    </a:p>
                    <a:p>
                      <a:pPr lvl="0" algn="l" rtl="0">
                        <a:buFontTx/>
                        <a:buChar char="-"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регистрация систем коммерческого учета;</a:t>
                      </a:r>
                      <a:endParaRPr lang="en-US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 algn="l" rtl="0"/>
                      <a:r>
                        <a:rPr lang="en-US" sz="1200" dirty="0" smtClean="0"/>
                        <a:t>- </a:t>
                      </a:r>
                      <a:r>
                        <a:rPr lang="ru-RU" sz="1200" dirty="0" smtClean="0"/>
                        <a:t>организация и проведение аккредитации поставщиков услуг коммерческого учета;</a:t>
                      </a:r>
                    </a:p>
                    <a:p>
                      <a:pPr lvl="0" algn="l" rtl="0"/>
                      <a:r>
                        <a:rPr lang="en-US" sz="1200" dirty="0" smtClean="0"/>
                        <a:t>- </a:t>
                      </a:r>
                      <a:r>
                        <a:rPr lang="ru-RU" sz="1200" dirty="0" smtClean="0"/>
                        <a:t>создание и управление базами данных коммерческого учета в рамках и порядке, предусмотренном Кодексом коммерческого учета;</a:t>
                      </a:r>
                    </a:p>
                    <a:p>
                      <a:pPr lvl="0" algn="l" rtl="0"/>
                      <a:r>
                        <a:rPr lang="en-US" sz="1200" dirty="0" smtClean="0"/>
                        <a:t>- </a:t>
                      </a:r>
                      <a:r>
                        <a:rPr lang="ru-RU" sz="1200" dirty="0" smtClean="0"/>
                        <a:t>администрирование Кодекса коммерческого учета.</a:t>
                      </a:r>
                      <a:endParaRPr lang="en-US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 algn="l" rtl="0">
                        <a:buFontTx/>
                        <a:buChar char="-"/>
                      </a:pPr>
                      <a:endParaRPr lang="ru-RU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endParaRPr lang="uk-UA" sz="12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179388" y="-44450"/>
            <a:ext cx="8964612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800" b="1" dirty="0">
                <a:solidFill>
                  <a:srgbClr val="000099"/>
                </a:solidFill>
                <a:latin typeface="+mj-lt"/>
              </a:rPr>
              <a:t>Основные функциональные обязанности ГП «</a:t>
            </a:r>
            <a:r>
              <a:rPr lang="ru-RU" sz="2800" b="1" dirty="0" err="1">
                <a:solidFill>
                  <a:srgbClr val="000099"/>
                </a:solidFill>
                <a:latin typeface="+mj-lt"/>
              </a:rPr>
              <a:t>Энергорынок</a:t>
            </a:r>
            <a:r>
              <a:rPr lang="ru-RU" sz="2800" b="1" dirty="0">
                <a:solidFill>
                  <a:srgbClr val="000099"/>
                </a:solidFill>
                <a:latin typeface="+mj-lt"/>
              </a:rPr>
              <a:t>» в РДДБ </a:t>
            </a:r>
          </a:p>
        </p:txBody>
      </p:sp>
      <p:pic>
        <p:nvPicPr>
          <p:cNvPr id="21520" name="Picture 8" descr="Логотип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500813"/>
            <a:ext cx="381000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14638" y="1285875"/>
            <a:ext cx="5686425" cy="1095375"/>
          </a:xfrm>
          <a:prstGeom prst="rect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indent="4572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0099"/>
                </a:solidFill>
              </a:rPr>
              <a:t>Завершение разработки нормативно-правовой базы, в том числе подготовка технических кодексов, правил рынка, правил </a:t>
            </a:r>
            <a:r>
              <a:rPr lang="ru-RU" sz="1600" dirty="0" err="1">
                <a:solidFill>
                  <a:srgbClr val="000099"/>
                </a:solidFill>
              </a:rPr>
              <a:t>спотового</a:t>
            </a:r>
            <a:r>
              <a:rPr lang="ru-RU" sz="1600" dirty="0">
                <a:solidFill>
                  <a:srgbClr val="000099"/>
                </a:solidFill>
              </a:rPr>
              <a:t> рынка, методик ценообразования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814638" y="2701925"/>
            <a:ext cx="5686425" cy="1370013"/>
          </a:xfrm>
          <a:prstGeom prst="rect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indent="4572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0099"/>
                </a:solidFill>
              </a:rPr>
              <a:t>Подготовка и закупка программного и аппаратного обеспечения РДДБ</a:t>
            </a:r>
          </a:p>
          <a:p>
            <a:pPr indent="4572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0099"/>
                </a:solidFill>
              </a:rPr>
              <a:t>Создание соответствующей информационной инфраструктуры для функционирования РДДБ</a:t>
            </a:r>
          </a:p>
          <a:p>
            <a:pPr indent="4572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0099"/>
                </a:solidFill>
              </a:rPr>
              <a:t>Усовершенствование системы учета электроэнергии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814638" y="4389438"/>
            <a:ext cx="5686425" cy="754062"/>
          </a:xfrm>
          <a:prstGeom prst="rect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indent="4572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000099"/>
                </a:solidFill>
              </a:rPr>
              <a:t>Подготовка персонала отрасли к работе                                 в новых условиях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814638" y="5392738"/>
            <a:ext cx="5686425" cy="822325"/>
          </a:xfrm>
          <a:prstGeom prst="rect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indent="457200" algn="just">
              <a:defRPr/>
            </a:pPr>
            <a:r>
              <a:rPr lang="ru-RU">
                <a:solidFill>
                  <a:srgbClr val="000099"/>
                </a:solidFill>
              </a:rPr>
              <a:t>Работа рынка в «тестовом режиме»</a:t>
            </a:r>
          </a:p>
        </p:txBody>
      </p:sp>
      <p:sp>
        <p:nvSpPr>
          <p:cNvPr id="9" name="Стрелка вправо 8"/>
          <p:cNvSpPr/>
          <p:nvPr/>
        </p:nvSpPr>
        <p:spPr>
          <a:xfrm>
            <a:off x="1963738" y="1460500"/>
            <a:ext cx="822325" cy="754063"/>
          </a:xfrm>
          <a:prstGeom prst="rightArrow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>
            <a:off x="1963738" y="3019425"/>
            <a:ext cx="822325" cy="754063"/>
          </a:xfrm>
          <a:prstGeom prst="rightArrow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>
            <a:off x="1963738" y="4389438"/>
            <a:ext cx="822325" cy="754062"/>
          </a:xfrm>
          <a:prstGeom prst="rightArrow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1963738" y="5461000"/>
            <a:ext cx="822325" cy="754063"/>
          </a:xfrm>
          <a:prstGeom prst="rightArrow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785786" y="1214422"/>
            <a:ext cx="1164537" cy="5143536"/>
          </a:xfrm>
          <a:prstGeom prst="rect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0099"/>
                </a:solidFill>
              </a:rPr>
              <a:t>Принятие  Закона Украины  </a:t>
            </a:r>
            <a:br>
              <a:rPr lang="ru-RU" b="1" dirty="0">
                <a:solidFill>
                  <a:srgbClr val="000099"/>
                </a:solidFill>
              </a:rPr>
            </a:br>
            <a:r>
              <a:rPr lang="ru-RU" b="1" dirty="0">
                <a:solidFill>
                  <a:srgbClr val="000099"/>
                </a:solidFill>
              </a:rPr>
              <a:t> о функционировании рынка </a:t>
            </a:r>
            <a:br>
              <a:rPr lang="ru-RU" b="1" dirty="0">
                <a:solidFill>
                  <a:srgbClr val="000099"/>
                </a:solidFill>
              </a:rPr>
            </a:br>
            <a:r>
              <a:rPr lang="ru-RU" b="1" dirty="0">
                <a:solidFill>
                  <a:srgbClr val="000099"/>
                </a:solidFill>
              </a:rPr>
              <a:t>электроэнергии</a:t>
            </a:r>
          </a:p>
        </p:txBody>
      </p:sp>
      <p:pic>
        <p:nvPicPr>
          <p:cNvPr id="22538" name="Picture 8" descr="Логотип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286500"/>
            <a:ext cx="6096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0" y="142875"/>
            <a:ext cx="9144000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000099"/>
                </a:solidFill>
                <a:latin typeface="+mj-lt"/>
              </a:rPr>
              <a:t>Ключевые задачи внедрения рынка двусторонних договоров и балансирования (РДДБ)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C820ED-FCEB-4E24-B892-CEB1F4F92ECA}" type="slidenum">
              <a:rPr lang="uk-UA"/>
              <a:pPr>
                <a:defRPr/>
              </a:pPr>
              <a:t>8</a:t>
            </a:fld>
            <a:endParaRPr lang="uk-UA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57188" y="642938"/>
          <a:ext cx="8429625" cy="5500691"/>
        </p:xfrm>
        <a:graphic>
          <a:graphicData uri="http://schemas.openxmlformats.org/drawingml/2006/table">
            <a:tbl>
              <a:tblPr/>
              <a:tblGrid>
                <a:gridCol w="8429625"/>
              </a:tblGrid>
              <a:tr h="11985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833A8"/>
                          </a:solidFill>
                          <a:effectLst/>
                          <a:latin typeface="Calibri" pitchFamily="34" charset="0"/>
                        </a:rPr>
                        <a:t>Разработка и утверждение нормативно-правовых актов в части создания новых инфраструктурных субъектов рынка электроэнергии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1833A8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985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833A8"/>
                          </a:solidFill>
                          <a:effectLst/>
                          <a:latin typeface="Calibri" pitchFamily="34" charset="0"/>
                        </a:rPr>
                        <a:t>Разработка и утверждение нормативно-правовых актов для функционирования рынка электроэнергии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1833A8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>
                        <a:alpha val="20000"/>
                      </a:srgbClr>
                    </a:solidFill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833A8"/>
                          </a:solidFill>
                          <a:effectLst/>
                          <a:latin typeface="Calibri" pitchFamily="34" charset="0"/>
                        </a:rPr>
                        <a:t>Приведение в соответствие с требованиями Закона о функционировании рынка действующей нормативной базы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1833A8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833A8"/>
                          </a:solidFill>
                          <a:effectLst/>
                          <a:latin typeface="Calibri" pitchFamily="34" charset="0"/>
                        </a:rPr>
                        <a:t>Разработка и утверждение лицензионных условий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1833A8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1833A8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>
                        <a:alpha val="20000"/>
                      </a:srgbClr>
                    </a:solidFill>
                  </a:tcPr>
                </a:tc>
              </a:tr>
              <a:tr h="4937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833A8"/>
                          </a:solidFill>
                          <a:effectLst/>
                          <a:latin typeface="Calibri" pitchFamily="34" charset="0"/>
                        </a:rPr>
                        <a:t>Разработка и утверждение методик ценообразования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1833A8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38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833A8"/>
                          </a:solidFill>
                          <a:effectLst/>
                          <a:latin typeface="Calibri" pitchFamily="34" charset="0"/>
                        </a:rPr>
                        <a:t>Разработка форм договоров на рынке электроэнергии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1833A8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>
                        <a:alpha val="20000"/>
                      </a:srgbClr>
                    </a:solidFill>
                  </a:tcPr>
                </a:tc>
              </a:tr>
              <a:tr h="6937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833A8"/>
                          </a:solidFill>
                          <a:effectLst/>
                          <a:latin typeface="Calibri" pitchFamily="34" charset="0"/>
                        </a:rPr>
                        <a:t>Разработка и утверждение методики формирования тарифов на вспомогательные услуги и типового договора на их предоставление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1833A8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0" y="142875"/>
            <a:ext cx="9144000" cy="523875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000099"/>
                </a:solidFill>
                <a:latin typeface="+mj-lt"/>
              </a:rPr>
              <a:t>Разработка нормативно-правовой базы </a:t>
            </a:r>
            <a:endParaRPr lang="uk-UA" sz="2800" b="1" dirty="0">
              <a:solidFill>
                <a:srgbClr val="000099"/>
              </a:solidFill>
              <a:latin typeface="+mj-lt"/>
            </a:endParaRPr>
          </a:p>
        </p:txBody>
      </p:sp>
      <p:pic>
        <p:nvPicPr>
          <p:cNvPr id="23565" name="Picture 8" descr="Логотип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286500"/>
            <a:ext cx="6096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2B13A4-8766-4308-8D15-E33CE6503368}" type="slidenum">
              <a:rPr lang="uk-UA"/>
              <a:pPr>
                <a:defRPr/>
              </a:pPr>
              <a:t>9</a:t>
            </a:fld>
            <a:endParaRPr lang="uk-UA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85750" y="1714500"/>
          <a:ext cx="8572500" cy="3429002"/>
        </p:xfrm>
        <a:graphic>
          <a:graphicData uri="http://schemas.openxmlformats.org/drawingml/2006/table">
            <a:tbl>
              <a:tblPr/>
              <a:tblGrid>
                <a:gridCol w="8572500"/>
              </a:tblGrid>
              <a:tr h="8572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833A8"/>
                          </a:solidFill>
                          <a:effectLst/>
                          <a:latin typeface="Calibri" pitchFamily="34" charset="0"/>
                        </a:rPr>
                        <a:t>Определение источника финансирования на закупку аппаратного и программного обеспечения РДДБ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1833A8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2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833A8"/>
                          </a:solidFill>
                          <a:effectLst/>
                          <a:latin typeface="Calibri" pitchFamily="34" charset="0"/>
                        </a:rPr>
                        <a:t>Проведение тендера по выбору консультанта для разработки ТЭО, ТЗ, и закупки аппаратного и программного обеспечения РДДБ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1833A8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>
                        <a:alpha val="20000"/>
                      </a:srgbClr>
                    </a:solidFill>
                  </a:tcPr>
                </a:tc>
              </a:tr>
              <a:tr h="642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833A8"/>
                          </a:solidFill>
                          <a:effectLst/>
                          <a:latin typeface="Calibri" pitchFamily="34" charset="0"/>
                        </a:rPr>
                        <a:t>Разработка ТЭО и ТЗ для закупки аппаратного и программного обеспечения РДДБ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1833A8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2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833A8"/>
                          </a:solidFill>
                          <a:effectLst/>
                          <a:latin typeface="Calibri" pitchFamily="34" charset="0"/>
                        </a:rPr>
                        <a:t>Проведение тендера по закупке и внедрению аппаратного и программного обеспечения РДДБ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1833A8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>
                        <a:alpha val="20000"/>
                      </a:srgbClr>
                    </a:solidFill>
                  </a:tcPr>
                </a:tc>
              </a:tr>
              <a:tr h="642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833A8"/>
                          </a:solidFill>
                          <a:effectLst/>
                          <a:latin typeface="Calibri" pitchFamily="34" charset="0"/>
                        </a:rPr>
                        <a:t>Внедрение и пуск в опытно-промышленную эксплуатацию аппаратного и программного обеспечения РДДБ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1833A8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0" y="142875"/>
            <a:ext cx="9144000" cy="9540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000099"/>
                </a:solidFill>
                <a:latin typeface="+mj-lt"/>
              </a:rPr>
              <a:t>Закупка и внедрение программного и аппаратного обеспечения для работы РДДБ  </a:t>
            </a:r>
          </a:p>
        </p:txBody>
      </p:sp>
      <p:sp>
        <p:nvSpPr>
          <p:cNvPr id="24587" name="TextBox 12"/>
          <p:cNvSpPr txBox="1">
            <a:spLocks noChangeArrowheads="1"/>
          </p:cNvSpPr>
          <p:nvPr/>
        </p:nvSpPr>
        <p:spPr bwMode="auto">
          <a:xfrm>
            <a:off x="7929563" y="2741613"/>
            <a:ext cx="5000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2000" b="1">
              <a:latin typeface="Calibri" pitchFamily="34" charset="0"/>
            </a:endParaRPr>
          </a:p>
        </p:txBody>
      </p:sp>
      <p:pic>
        <p:nvPicPr>
          <p:cNvPr id="24588" name="Picture 8" descr="Логотип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286500"/>
            <a:ext cx="6096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2262</TotalTime>
  <Words>1136</Words>
  <Application>Microsoft Macintosh PowerPoint</Application>
  <PresentationFormat>Экран (4:3)</PresentationFormat>
  <Paragraphs>142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Выводы</vt:lpstr>
      <vt:lpstr>P.S. (после изложенного) </vt:lpstr>
      <vt:lpstr>Презентация PowerPoint</vt:lpstr>
    </vt:vector>
  </TitlesOfParts>
  <Company>ГП "Энергорынок"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Dyrenko</dc:creator>
  <cp:lastModifiedBy>Владимир Евдокимов</cp:lastModifiedBy>
  <cp:revision>112</cp:revision>
  <dcterms:created xsi:type="dcterms:W3CDTF">2012-02-20T07:19:53Z</dcterms:created>
  <dcterms:modified xsi:type="dcterms:W3CDTF">2012-05-24T04:26:07Z</dcterms:modified>
</cp:coreProperties>
</file>